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Arial Narr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92338F-4B03-440F-890A-BB8ACAF3F5E5}">
  <a:tblStyle styleId="{C692338F-4B03-440F-890A-BB8ACAF3F5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ArialNarrow-bold.fntdata"/><Relationship Id="rId10" Type="http://schemas.openxmlformats.org/officeDocument/2006/relationships/slide" Target="slides/slide4.xml"/><Relationship Id="rId21" Type="http://schemas.openxmlformats.org/officeDocument/2006/relationships/font" Target="fonts/ArialNarrow-regular.fntdata"/><Relationship Id="rId13" Type="http://schemas.openxmlformats.org/officeDocument/2006/relationships/slide" Target="slides/slide7.xml"/><Relationship Id="rId24" Type="http://schemas.openxmlformats.org/officeDocument/2006/relationships/font" Target="fonts/ArialNarrow-boldItalic.fntdata"/><Relationship Id="rId12" Type="http://schemas.openxmlformats.org/officeDocument/2006/relationships/slide" Target="slides/slide6.xml"/><Relationship Id="rId23" Type="http://schemas.openxmlformats.org/officeDocument/2006/relationships/font" Target="fonts/ArialNarrow-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3" name="Google Shape;73;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4" name="Google Shape;74;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5" name="Google Shape;75;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6" name="Google Shape;76;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2" name="Google Shape;82;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3" name="Google Shape;83;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9" name="Google Shape;89;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3"/>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3" name="Google Shape;23;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2" name="Shape 32"/>
        <p:cNvGrpSpPr/>
        <p:nvPr/>
      </p:nvGrpSpPr>
      <p:grpSpPr>
        <a:xfrm>
          <a:off x="0" y="0"/>
          <a:ext cx="0" cy="0"/>
          <a:chOff x="0" y="0"/>
          <a:chExt cx="0" cy="0"/>
        </a:xfrm>
      </p:grpSpPr>
      <p:sp>
        <p:nvSpPr>
          <p:cNvPr id="33" name="Google Shape;33;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 name="Shape 39"/>
        <p:cNvGrpSpPr/>
        <p:nvPr/>
      </p:nvGrpSpPr>
      <p:grpSpPr>
        <a:xfrm>
          <a:off x="0" y="0"/>
          <a:ext cx="0" cy="0"/>
          <a:chOff x="0" y="0"/>
          <a:chExt cx="0" cy="0"/>
        </a:xfrm>
      </p:grpSpPr>
      <p:sp>
        <p:nvSpPr>
          <p:cNvPr id="40" name="Google Shape;40;p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8"/>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 name="Google Shape;48;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 name="Shape 51"/>
        <p:cNvGrpSpPr/>
        <p:nvPr/>
      </p:nvGrpSpPr>
      <p:grpSpPr>
        <a:xfrm>
          <a:off x="0" y="0"/>
          <a:ext cx="0" cy="0"/>
          <a:chOff x="0" y="0"/>
          <a:chExt cx="0" cy="0"/>
        </a:xfrm>
      </p:grpSpPr>
      <p:sp>
        <p:nvSpPr>
          <p:cNvPr id="52" name="Google Shape;52;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9"/>
          <p:cNvSpPr/>
          <p:nvPr>
            <p:ph idx="2" type="pic"/>
          </p:nvPr>
        </p:nvSpPr>
        <p:spPr>
          <a:xfrm>
            <a:off x="1792288" y="612775"/>
            <a:ext cx="5486400" cy="4114800"/>
          </a:xfrm>
          <a:prstGeom prst="rect">
            <a:avLst/>
          </a:prstGeom>
          <a:noFill/>
          <a:ln>
            <a:noFill/>
          </a:ln>
        </p:spPr>
      </p:sp>
      <p:sp>
        <p:nvSpPr>
          <p:cNvPr id="54" name="Google Shape;54;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5" name="Google Shape;55;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33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baseline="30000" i="0" sz="1800" u="none" cap="none" strike="noStrike">
                <a:solidFill>
                  <a:schemeClr val="dk1"/>
                </a:solidFill>
                <a:latin typeface="Times New Roman"/>
                <a:ea typeface="Times New Roman"/>
                <a:cs typeface="Times New Roman"/>
                <a:sym typeface="Times New Roman"/>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15"/>
          <p:cNvGrpSpPr/>
          <p:nvPr/>
        </p:nvGrpSpPr>
        <p:grpSpPr>
          <a:xfrm>
            <a:off x="-7707312" y="0"/>
            <a:ext cx="17079912" cy="6858000"/>
            <a:chOff x="42" y="0"/>
            <a:chExt cx="10935" cy="4320"/>
          </a:xfrm>
        </p:grpSpPr>
        <p:pic>
          <p:nvPicPr>
            <p:cNvPr descr="PC-TIEN2" id="97" name="Google Shape;97;p15"/>
            <p:cNvPicPr preferRelativeResize="0"/>
            <p:nvPr/>
          </p:nvPicPr>
          <p:blipFill rotWithShape="1">
            <a:blip r:embed="rId3">
              <a:alphaModFix/>
            </a:blip>
            <a:srcRect b="0" l="0" r="0" t="0"/>
            <a:stretch/>
          </p:blipFill>
          <p:spPr>
            <a:xfrm>
              <a:off x="5025" y="0"/>
              <a:ext cx="5952" cy="4320"/>
            </a:xfrm>
            <a:prstGeom prst="rect">
              <a:avLst/>
            </a:prstGeom>
            <a:noFill/>
            <a:ln>
              <a:noFill/>
            </a:ln>
          </p:spPr>
        </p:pic>
        <p:pic>
          <p:nvPicPr>
            <p:cNvPr descr="PC-TIEN2" id="98" name="Google Shape;98;p15"/>
            <p:cNvPicPr preferRelativeResize="0"/>
            <p:nvPr/>
          </p:nvPicPr>
          <p:blipFill rotWithShape="1">
            <a:blip r:embed="rId4">
              <a:alphaModFix/>
            </a:blip>
            <a:srcRect b="2639" l="38281" r="24217" t="90322"/>
            <a:stretch/>
          </p:blipFill>
          <p:spPr>
            <a:xfrm>
              <a:off x="42" y="4032"/>
              <a:ext cx="2304" cy="288"/>
            </a:xfrm>
            <a:prstGeom prst="rect">
              <a:avLst/>
            </a:prstGeom>
            <a:noFill/>
            <a:ln>
              <a:noFill/>
            </a:ln>
          </p:spPr>
        </p:pic>
      </p:grpSp>
      <p:grpSp>
        <p:nvGrpSpPr>
          <p:cNvPr id="99" name="Google Shape;99;p15"/>
          <p:cNvGrpSpPr/>
          <p:nvPr/>
        </p:nvGrpSpPr>
        <p:grpSpPr>
          <a:xfrm>
            <a:off x="3505200" y="2209800"/>
            <a:ext cx="2133600" cy="1262062"/>
            <a:chOff x="2256" y="1296"/>
            <a:chExt cx="1291" cy="795"/>
          </a:xfrm>
        </p:grpSpPr>
        <p:pic>
          <p:nvPicPr>
            <p:cNvPr id="100" name="Google Shape;100;p15"/>
            <p:cNvPicPr preferRelativeResize="0"/>
            <p:nvPr/>
          </p:nvPicPr>
          <p:blipFill rotWithShape="1">
            <a:blip r:embed="rId5">
              <a:alphaModFix/>
            </a:blip>
            <a:srcRect b="0" l="0" r="0" t="0"/>
            <a:stretch/>
          </p:blipFill>
          <p:spPr>
            <a:xfrm>
              <a:off x="2256" y="1296"/>
              <a:ext cx="1291" cy="795"/>
            </a:xfrm>
            <a:prstGeom prst="rect">
              <a:avLst/>
            </a:prstGeom>
            <a:noFill/>
            <a:ln>
              <a:noFill/>
            </a:ln>
          </p:spPr>
        </p:pic>
        <p:sp>
          <p:nvSpPr>
            <p:cNvPr id="101" name="Google Shape;101;p15"/>
            <p:cNvSpPr txBox="1"/>
            <p:nvPr/>
          </p:nvSpPr>
          <p:spPr>
            <a:xfrm>
              <a:off x="2496" y="1503"/>
              <a:ext cx="384" cy="369"/>
            </a:xfrm>
            <a:prstGeom prst="rect">
              <a:avLst/>
            </a:prstGeom>
            <a:noFill/>
            <a:ln>
              <a:noFill/>
            </a:ln>
          </p:spPr>
          <p:txBody>
            <a:bodyPr anchorCtr="0" anchor="t" bIns="45700" lIns="91425" spcFirstLastPara="1" rIns="91425" wrap="square" tIns="45700">
              <a:spAutoFit/>
            </a:bodyPr>
            <a:lstStyle/>
            <a:p>
              <a:pPr indent="0" lvl="0" marL="0" marR="0" rtl="0" algn="l">
                <a:lnSpc>
                  <a:spcPct val="65000"/>
                </a:lnSpc>
                <a:spcBef>
                  <a:spcPts val="0"/>
                </a:spcBef>
                <a:spcAft>
                  <a:spcPts val="0"/>
                </a:spcAft>
                <a:buClr>
                  <a:srgbClr val="FF3300"/>
                </a:buClr>
                <a:buSzPts val="1800"/>
                <a:buFont typeface="Arial"/>
                <a:buNone/>
              </a:pPr>
              <a:r>
                <a:rPr b="1" i="0" lang="en-US" sz="1800" u="none" cap="none" strike="noStrike">
                  <a:solidFill>
                    <a:srgbClr val="FF3300"/>
                  </a:solidFill>
                  <a:latin typeface="Arial"/>
                  <a:ea typeface="Arial"/>
                  <a:cs typeface="Arial"/>
                  <a:sym typeface="Arial"/>
                </a:rPr>
                <a:t>Dạy</a:t>
              </a:r>
              <a:endParaRPr/>
            </a:p>
            <a:p>
              <a:pPr indent="0" lvl="0" marL="0" marR="0" rtl="0" algn="l">
                <a:lnSpc>
                  <a:spcPct val="65000"/>
                </a:lnSpc>
                <a:spcBef>
                  <a:spcPts val="900"/>
                </a:spcBef>
                <a:spcAft>
                  <a:spcPts val="0"/>
                </a:spcAft>
                <a:buClr>
                  <a:srgbClr val="FF3300"/>
                </a:buClr>
                <a:buSzPts val="1800"/>
                <a:buFont typeface="Arial"/>
                <a:buNone/>
              </a:pPr>
              <a:r>
                <a:rPr b="1" i="0" lang="en-US" sz="1800" u="none" cap="none" strike="noStrike">
                  <a:solidFill>
                    <a:srgbClr val="FF3300"/>
                  </a:solidFill>
                  <a:latin typeface="Arial"/>
                  <a:ea typeface="Arial"/>
                  <a:cs typeface="Arial"/>
                  <a:sym typeface="Arial"/>
                </a:rPr>
                <a:t> tốt </a:t>
              </a:r>
              <a:endParaRPr/>
            </a:p>
          </p:txBody>
        </p:sp>
        <p:sp>
          <p:nvSpPr>
            <p:cNvPr id="102" name="Google Shape;102;p15"/>
            <p:cNvSpPr txBox="1"/>
            <p:nvPr/>
          </p:nvSpPr>
          <p:spPr>
            <a:xfrm>
              <a:off x="2976" y="1514"/>
              <a:ext cx="384" cy="369"/>
            </a:xfrm>
            <a:prstGeom prst="rect">
              <a:avLst/>
            </a:prstGeom>
            <a:noFill/>
            <a:ln>
              <a:noFill/>
            </a:ln>
          </p:spPr>
          <p:txBody>
            <a:bodyPr anchorCtr="0" anchor="t" bIns="45700" lIns="91425" spcFirstLastPara="1" rIns="91425" wrap="square" tIns="45700">
              <a:spAutoFit/>
            </a:bodyPr>
            <a:lstStyle/>
            <a:p>
              <a:pPr indent="0" lvl="0" marL="0" marR="0" rtl="0" algn="l">
                <a:lnSpc>
                  <a:spcPct val="65000"/>
                </a:lnSpc>
                <a:spcBef>
                  <a:spcPts val="0"/>
                </a:spcBef>
                <a:spcAft>
                  <a:spcPts val="0"/>
                </a:spcAft>
                <a:buClr>
                  <a:srgbClr val="FF3300"/>
                </a:buClr>
                <a:buSzPts val="1800"/>
                <a:buFont typeface="Arial"/>
                <a:buNone/>
              </a:pPr>
              <a:r>
                <a:rPr b="1" i="0" lang="en-US" sz="1800" u="none" cap="none" strike="noStrike">
                  <a:solidFill>
                    <a:srgbClr val="FF3300"/>
                  </a:solidFill>
                  <a:latin typeface="Arial"/>
                  <a:ea typeface="Arial"/>
                  <a:cs typeface="Arial"/>
                  <a:sym typeface="Arial"/>
                </a:rPr>
                <a:t>Học</a:t>
              </a:r>
              <a:endParaRPr/>
            </a:p>
            <a:p>
              <a:pPr indent="0" lvl="0" marL="0" marR="0" rtl="0" algn="l">
                <a:lnSpc>
                  <a:spcPct val="65000"/>
                </a:lnSpc>
                <a:spcBef>
                  <a:spcPts val="900"/>
                </a:spcBef>
                <a:spcAft>
                  <a:spcPts val="0"/>
                </a:spcAft>
                <a:buClr>
                  <a:srgbClr val="FF3300"/>
                </a:buClr>
                <a:buSzPts val="1800"/>
                <a:buFont typeface="Arial"/>
                <a:buNone/>
              </a:pPr>
              <a:r>
                <a:rPr b="1" i="0" lang="en-US" sz="1800" u="none" cap="none" strike="noStrike">
                  <a:solidFill>
                    <a:srgbClr val="FF3300"/>
                  </a:solidFill>
                  <a:latin typeface="Arial"/>
                  <a:ea typeface="Arial"/>
                  <a:cs typeface="Arial"/>
                  <a:sym typeface="Arial"/>
                </a:rPr>
                <a:t> tốt </a:t>
              </a:r>
              <a:endParaRPr/>
            </a:p>
          </p:txBody>
        </p:sp>
      </p:grpSp>
      <p:sp>
        <p:nvSpPr>
          <p:cNvPr id="103" name="Google Shape;103;p15"/>
          <p:cNvSpPr/>
          <p:nvPr/>
        </p:nvSpPr>
        <p:spPr>
          <a:xfrm>
            <a:off x="2733675" y="4191000"/>
            <a:ext cx="4962525" cy="1219200"/>
          </a:xfrm>
          <a:prstGeom prst="horizontalScroll">
            <a:avLst>
              <a:gd fmla="val 12500" name="adj"/>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BÀI GIẢNG SỐ HỌC 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nvSpPr>
        <p:spPr>
          <a:xfrm>
            <a:off x="304800" y="228600"/>
            <a:ext cx="8458200" cy="16875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3: Viết lại mỗi tập hợp sau theo cách liệt kê các phần tử.</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 </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b) </a:t>
            </a:r>
            <a:endParaRPr/>
          </a:p>
        </p:txBody>
      </p:sp>
      <p:pic>
        <p:nvPicPr>
          <p:cNvPr id="197" name="Google Shape;197;p24"/>
          <p:cNvPicPr preferRelativeResize="0"/>
          <p:nvPr/>
        </p:nvPicPr>
        <p:blipFill rotWithShape="1">
          <a:blip r:embed="rId3">
            <a:alphaModFix/>
          </a:blip>
          <a:srcRect b="0" l="0" r="0" t="0"/>
          <a:stretch/>
        </p:blipFill>
        <p:spPr>
          <a:xfrm>
            <a:off x="1462087" y="1435100"/>
            <a:ext cx="3795712" cy="546100"/>
          </a:xfrm>
          <a:prstGeom prst="rect">
            <a:avLst/>
          </a:prstGeom>
          <a:noFill/>
          <a:ln>
            <a:noFill/>
          </a:ln>
        </p:spPr>
      </p:pic>
      <p:pic>
        <p:nvPicPr>
          <p:cNvPr id="198" name="Google Shape;198;p24"/>
          <p:cNvPicPr preferRelativeResize="0"/>
          <p:nvPr/>
        </p:nvPicPr>
        <p:blipFill rotWithShape="1">
          <a:blip r:embed="rId4">
            <a:alphaModFix/>
          </a:blip>
          <a:srcRect b="0" l="0" r="0" t="0"/>
          <a:stretch/>
        </p:blipFill>
        <p:spPr>
          <a:xfrm>
            <a:off x="1408112" y="838200"/>
            <a:ext cx="3141662" cy="546100"/>
          </a:xfrm>
          <a:prstGeom prst="rect">
            <a:avLst/>
          </a:prstGeom>
          <a:noFill/>
          <a:ln>
            <a:noFill/>
          </a:ln>
        </p:spPr>
      </p:pic>
      <p:sp>
        <p:nvSpPr>
          <p:cNvPr id="199" name="Google Shape;199;p24"/>
          <p:cNvSpPr txBox="1"/>
          <p:nvPr/>
        </p:nvSpPr>
        <p:spPr>
          <a:xfrm>
            <a:off x="304800" y="2198687"/>
            <a:ext cx="8458200" cy="11334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giải: </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  </a:t>
            </a:r>
            <a:endParaRPr/>
          </a:p>
        </p:txBody>
      </p:sp>
      <p:pic>
        <p:nvPicPr>
          <p:cNvPr id="200" name="Google Shape;200;p24"/>
          <p:cNvPicPr preferRelativeResize="0"/>
          <p:nvPr/>
        </p:nvPicPr>
        <p:blipFill rotWithShape="1">
          <a:blip r:embed="rId5">
            <a:alphaModFix/>
          </a:blip>
          <a:srcRect b="0" l="0" r="0" t="0"/>
          <a:stretch/>
        </p:blipFill>
        <p:spPr>
          <a:xfrm>
            <a:off x="1520825" y="2854325"/>
            <a:ext cx="2593975" cy="546100"/>
          </a:xfrm>
          <a:prstGeom prst="rect">
            <a:avLst/>
          </a:prstGeom>
          <a:noFill/>
          <a:ln>
            <a:noFill/>
          </a:ln>
        </p:spPr>
      </p:pic>
      <p:pic>
        <p:nvPicPr>
          <p:cNvPr id="201" name="Google Shape;201;p24"/>
          <p:cNvPicPr preferRelativeResize="0"/>
          <p:nvPr/>
        </p:nvPicPr>
        <p:blipFill rotWithShape="1">
          <a:blip r:embed="rId6">
            <a:alphaModFix/>
          </a:blip>
          <a:srcRect b="0" l="0" r="0" t="0"/>
          <a:stretch/>
        </p:blipFill>
        <p:spPr>
          <a:xfrm>
            <a:off x="1524000" y="3414712"/>
            <a:ext cx="2732087" cy="546100"/>
          </a:xfrm>
          <a:prstGeom prst="rect">
            <a:avLst/>
          </a:prstGeom>
          <a:noFill/>
          <a:ln>
            <a:noFill/>
          </a:ln>
        </p:spPr>
      </p:pic>
      <p:sp>
        <p:nvSpPr>
          <p:cNvPr id="202" name="Google Shape;202;p24"/>
          <p:cNvSpPr txBox="1"/>
          <p:nvPr/>
        </p:nvSpPr>
        <p:spPr>
          <a:xfrm>
            <a:off x="900112" y="3305175"/>
            <a:ext cx="457200" cy="5810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1000"/>
                                        <p:tgtEl>
                                          <p:spTgt spid="2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nvSpPr>
        <p:spPr>
          <a:xfrm>
            <a:off x="304800" y="304800"/>
            <a:ext cx="8458200" cy="271303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4:  Bạn Nam muốn chia đều 96 viên bi và 36 chiếc bút chì vào các túi nhỏ để chuẩn bị cho buổi đi thăm các em nhỏ ở một mái ấm tình thương cùng bố mẹ. Em hãy lập một bảng theo mẫu sau vào vở để thể hiện cách chia viên bi, bút chì vào các túi sao cho số túi lớn hơn 3 và nhỏ hơn 15. </a:t>
            </a:r>
            <a:endParaRPr/>
          </a:p>
          <a:p>
            <a:pPr indent="0" lvl="0" marL="0" marR="0" rtl="0" algn="l">
              <a:lnSpc>
                <a:spcPct val="100000"/>
              </a:lnSpc>
              <a:spcBef>
                <a:spcPts val="0"/>
              </a:spcBef>
              <a:spcAft>
                <a:spcPts val="0"/>
              </a:spcAft>
              <a:buNone/>
            </a:pPr>
            <a:r>
              <a:t/>
            </a:r>
            <a:endParaRPr b="1" i="0" sz="2400" u="none">
              <a:solidFill>
                <a:schemeClr val="lt1"/>
              </a:solidFill>
              <a:latin typeface="Times New Roman"/>
              <a:ea typeface="Times New Roman"/>
              <a:cs typeface="Times New Roman"/>
              <a:sym typeface="Times New Roman"/>
            </a:endParaRPr>
          </a:p>
        </p:txBody>
      </p:sp>
      <p:graphicFrame>
        <p:nvGraphicFramePr>
          <p:cNvPr id="208" name="Google Shape;208;p25"/>
          <p:cNvGraphicFramePr/>
          <p:nvPr/>
        </p:nvGraphicFramePr>
        <p:xfrm>
          <a:off x="533400" y="2971800"/>
          <a:ext cx="3000000" cy="3000000"/>
        </p:xfrm>
        <a:graphic>
          <a:graphicData uri="http://schemas.openxmlformats.org/drawingml/2006/table">
            <a:tbl>
              <a:tblPr>
                <a:noFill/>
                <a:tableStyleId>{C692338F-4B03-440F-890A-BB8ACAF3F5E5}</a:tableStyleId>
              </a:tblPr>
              <a:tblGrid>
                <a:gridCol w="1524000"/>
                <a:gridCol w="1295400"/>
                <a:gridCol w="2514600"/>
                <a:gridCol w="2895600"/>
              </a:tblGrid>
              <a:tr h="990600">
                <a:tc>
                  <a:txBody>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Cách chia</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Số túi</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Số bi trong một túi</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Số bút chì trong một túi</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r>
              <a:tr h="660400">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Thứ nhất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r>
              <a:tr h="661975">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Thứ hai</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8E8EF"/>
                    </a:solidFill>
                  </a:tcPr>
                </a:tc>
              </a:tr>
              <a:tr h="660400">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c>
                  <a:txBody>
                    <a:bodyPr/>
                    <a:lstStyle/>
                    <a:p>
                      <a:pPr indent="0" lvl="0" marL="0" marR="0" rtl="0" algn="ctr">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a:t>
                      </a:r>
                      <a:endParaRPr/>
                    </a:p>
                  </a:txBody>
                  <a:tcPr marT="45725" marB="45725" marR="91450" marL="9145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CDCDDE"/>
                    </a:solidFill>
                  </a:tcPr>
                </a:tc>
              </a:tr>
            </a:tbl>
          </a:graphicData>
        </a:graphic>
      </p:graphicFrame>
      <p:sp>
        <p:nvSpPr>
          <p:cNvPr id="209" name="Google Shape;209;p25"/>
          <p:cNvSpPr txBox="1"/>
          <p:nvPr/>
        </p:nvSpPr>
        <p:spPr>
          <a:xfrm>
            <a:off x="685800" y="5257800"/>
            <a:ext cx="114776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Thứ ba</a:t>
            </a:r>
            <a:endParaRPr/>
          </a:p>
        </p:txBody>
      </p:sp>
      <p:sp>
        <p:nvSpPr>
          <p:cNvPr id="210" name="Google Shape;210;p25"/>
          <p:cNvSpPr txBox="1"/>
          <p:nvPr/>
        </p:nvSpPr>
        <p:spPr>
          <a:xfrm>
            <a:off x="2514600" y="3929062"/>
            <a:ext cx="3381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4</a:t>
            </a:r>
            <a:endParaRPr/>
          </a:p>
        </p:txBody>
      </p:sp>
      <p:sp>
        <p:nvSpPr>
          <p:cNvPr id="211" name="Google Shape;211;p25"/>
          <p:cNvSpPr txBox="1"/>
          <p:nvPr/>
        </p:nvSpPr>
        <p:spPr>
          <a:xfrm>
            <a:off x="2481262" y="4600575"/>
            <a:ext cx="3381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6</a:t>
            </a:r>
            <a:endParaRPr/>
          </a:p>
        </p:txBody>
      </p:sp>
      <p:sp>
        <p:nvSpPr>
          <p:cNvPr id="212" name="Google Shape;212;p25"/>
          <p:cNvSpPr txBox="1"/>
          <p:nvPr/>
        </p:nvSpPr>
        <p:spPr>
          <a:xfrm>
            <a:off x="2438400" y="5257800"/>
            <a:ext cx="4921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12</a:t>
            </a:r>
            <a:endParaRPr/>
          </a:p>
        </p:txBody>
      </p:sp>
      <p:sp>
        <p:nvSpPr>
          <p:cNvPr id="213" name="Google Shape;213;p25"/>
          <p:cNvSpPr txBox="1"/>
          <p:nvPr/>
        </p:nvSpPr>
        <p:spPr>
          <a:xfrm>
            <a:off x="4267200" y="3962400"/>
            <a:ext cx="4921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24</a:t>
            </a:r>
            <a:endParaRPr/>
          </a:p>
        </p:txBody>
      </p:sp>
      <p:sp>
        <p:nvSpPr>
          <p:cNvPr id="214" name="Google Shape;214;p25"/>
          <p:cNvSpPr txBox="1"/>
          <p:nvPr/>
        </p:nvSpPr>
        <p:spPr>
          <a:xfrm>
            <a:off x="4267200" y="4600575"/>
            <a:ext cx="4921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16</a:t>
            </a:r>
            <a:endParaRPr/>
          </a:p>
        </p:txBody>
      </p:sp>
      <p:sp>
        <p:nvSpPr>
          <p:cNvPr id="215" name="Google Shape;215;p25"/>
          <p:cNvSpPr txBox="1"/>
          <p:nvPr/>
        </p:nvSpPr>
        <p:spPr>
          <a:xfrm>
            <a:off x="4343400" y="5257800"/>
            <a:ext cx="3381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8</a:t>
            </a:r>
            <a:endParaRPr/>
          </a:p>
        </p:txBody>
      </p:sp>
      <p:sp>
        <p:nvSpPr>
          <p:cNvPr id="216" name="Google Shape;216;p25"/>
          <p:cNvSpPr txBox="1"/>
          <p:nvPr/>
        </p:nvSpPr>
        <p:spPr>
          <a:xfrm>
            <a:off x="7086600" y="3929062"/>
            <a:ext cx="3381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9</a:t>
            </a:r>
            <a:endParaRPr/>
          </a:p>
        </p:txBody>
      </p:sp>
      <p:sp>
        <p:nvSpPr>
          <p:cNvPr id="217" name="Google Shape;217;p25"/>
          <p:cNvSpPr txBox="1"/>
          <p:nvPr/>
        </p:nvSpPr>
        <p:spPr>
          <a:xfrm>
            <a:off x="7086600" y="4600575"/>
            <a:ext cx="3381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6</a:t>
            </a:r>
            <a:endParaRPr/>
          </a:p>
        </p:txBody>
      </p:sp>
      <p:sp>
        <p:nvSpPr>
          <p:cNvPr id="218" name="Google Shape;218;p25"/>
          <p:cNvSpPr txBox="1"/>
          <p:nvPr/>
        </p:nvSpPr>
        <p:spPr>
          <a:xfrm>
            <a:off x="7086600" y="5254625"/>
            <a:ext cx="3381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3</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nvSpPr>
        <p:spPr>
          <a:xfrm>
            <a:off x="304800" y="531812"/>
            <a:ext cx="8458200" cy="175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5: Viết mỗi tập hợp sau theo cách liệt kê các phần tử.</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 </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b) </a:t>
            </a:r>
            <a:endParaRPr/>
          </a:p>
        </p:txBody>
      </p:sp>
      <p:pic>
        <p:nvPicPr>
          <p:cNvPr id="224" name="Google Shape;224;p26"/>
          <p:cNvPicPr preferRelativeResize="0"/>
          <p:nvPr/>
        </p:nvPicPr>
        <p:blipFill rotWithShape="1">
          <a:blip r:embed="rId3">
            <a:alphaModFix/>
          </a:blip>
          <a:srcRect b="0" l="0" r="0" t="0"/>
          <a:stretch/>
        </p:blipFill>
        <p:spPr>
          <a:xfrm>
            <a:off x="1444625" y="1206500"/>
            <a:ext cx="3660775" cy="546100"/>
          </a:xfrm>
          <a:prstGeom prst="rect">
            <a:avLst/>
          </a:prstGeom>
          <a:noFill/>
          <a:ln>
            <a:noFill/>
          </a:ln>
        </p:spPr>
      </p:pic>
      <p:sp>
        <p:nvSpPr>
          <p:cNvPr id="225" name="Google Shape;225;p26"/>
          <p:cNvSpPr txBox="1"/>
          <p:nvPr/>
        </p:nvSpPr>
        <p:spPr>
          <a:xfrm>
            <a:off x="304800" y="3046412"/>
            <a:ext cx="8686800" cy="3416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6: </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 Tìm các số tự nhiên a là bội của 12 và 9 &lt; a &lt; 100 </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b) Tìm các số tự nhiên b sao cho b là ước của 72 và</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c) Tìm các cố tự nhiên c vừa là bội của 12 vừa là ước của 72                        	và  </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t>
            </a:r>
            <a:endParaRPr/>
          </a:p>
        </p:txBody>
      </p:sp>
      <p:pic>
        <p:nvPicPr>
          <p:cNvPr id="226" name="Google Shape;226;p26"/>
          <p:cNvPicPr preferRelativeResize="0"/>
          <p:nvPr/>
        </p:nvPicPr>
        <p:blipFill rotWithShape="1">
          <a:blip r:embed="rId4">
            <a:alphaModFix/>
          </a:blip>
          <a:srcRect b="0" l="0" r="0" t="0"/>
          <a:stretch/>
        </p:blipFill>
        <p:spPr>
          <a:xfrm>
            <a:off x="1519237" y="1739900"/>
            <a:ext cx="3059112" cy="546100"/>
          </a:xfrm>
          <a:prstGeom prst="rect">
            <a:avLst/>
          </a:prstGeom>
          <a:noFill/>
          <a:ln>
            <a:noFill/>
          </a:ln>
        </p:spPr>
      </p:pic>
      <p:pic>
        <p:nvPicPr>
          <p:cNvPr id="227" name="Google Shape;227;p26"/>
          <p:cNvPicPr preferRelativeResize="0"/>
          <p:nvPr/>
        </p:nvPicPr>
        <p:blipFill rotWithShape="1">
          <a:blip r:embed="rId5">
            <a:alphaModFix/>
          </a:blip>
          <a:srcRect b="0" l="0" r="0" t="0"/>
          <a:stretch/>
        </p:blipFill>
        <p:spPr>
          <a:xfrm>
            <a:off x="7467600" y="4327525"/>
            <a:ext cx="1504950" cy="349250"/>
          </a:xfrm>
          <a:prstGeom prst="rect">
            <a:avLst/>
          </a:prstGeom>
          <a:noFill/>
          <a:ln>
            <a:noFill/>
          </a:ln>
        </p:spPr>
      </p:pic>
      <p:pic>
        <p:nvPicPr>
          <p:cNvPr id="228" name="Google Shape;228;p26"/>
          <p:cNvPicPr preferRelativeResize="0"/>
          <p:nvPr/>
        </p:nvPicPr>
        <p:blipFill rotWithShape="1">
          <a:blip r:embed="rId6">
            <a:alphaModFix/>
          </a:blip>
          <a:srcRect b="0" l="0" r="0" t="0"/>
          <a:stretch/>
        </p:blipFill>
        <p:spPr>
          <a:xfrm>
            <a:off x="1676400" y="5441950"/>
            <a:ext cx="1504950" cy="34925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Picture8" id="233" name="Google Shape;233;p27"/>
          <p:cNvPicPr preferRelativeResize="0"/>
          <p:nvPr/>
        </p:nvPicPr>
        <p:blipFill rotWithShape="1">
          <a:blip r:embed="rId3">
            <a:alphaModFix/>
          </a:blip>
          <a:srcRect b="0" l="0" r="0" t="0"/>
          <a:stretch/>
        </p:blipFill>
        <p:spPr>
          <a:xfrm>
            <a:off x="0" y="0"/>
            <a:ext cx="9144000" cy="6894512"/>
          </a:xfrm>
          <a:prstGeom prst="rect">
            <a:avLst/>
          </a:prstGeom>
          <a:noFill/>
          <a:ln>
            <a:noFill/>
          </a:ln>
        </p:spPr>
      </p:pic>
      <p:sp>
        <p:nvSpPr>
          <p:cNvPr id="234" name="Google Shape;234;p27"/>
          <p:cNvSpPr txBox="1"/>
          <p:nvPr>
            <p:ph type="title"/>
          </p:nvPr>
        </p:nvSpPr>
        <p:spPr>
          <a:xfrm>
            <a:off x="323850" y="2852737"/>
            <a:ext cx="4608512" cy="649287"/>
          </a:xfrm>
          <a:prstGeom prst="rect">
            <a:avLst/>
          </a:prstGeom>
          <a:solidFill>
            <a:srgbClr val="00CCFF"/>
          </a:solidFill>
          <a:ln cap="flat" cmpd="sng" w="952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omic Sans MS"/>
              <a:buNone/>
            </a:pPr>
            <a:r>
              <a:rPr b="0" i="0" lang="en-US" sz="4000" u="none">
                <a:solidFill>
                  <a:schemeClr val="dk2"/>
                </a:solidFill>
                <a:latin typeface="Comic Sans MS"/>
                <a:ea typeface="Comic Sans MS"/>
                <a:cs typeface="Comic Sans MS"/>
                <a:sym typeface="Comic Sans MS"/>
              </a:rPr>
              <a:t>Hướng dẫn về nhà:</a:t>
            </a:r>
            <a:endParaRPr/>
          </a:p>
        </p:txBody>
      </p:sp>
      <p:sp>
        <p:nvSpPr>
          <p:cNvPr id="235" name="Google Shape;235;p27"/>
          <p:cNvSpPr txBox="1"/>
          <p:nvPr>
            <p:ph idx="1" type="body"/>
          </p:nvPr>
        </p:nvSpPr>
        <p:spPr>
          <a:xfrm>
            <a:off x="2195512" y="3810000"/>
            <a:ext cx="6553200" cy="2590800"/>
          </a:xfrm>
          <a:prstGeom prst="rect">
            <a:avLst/>
          </a:prstGeom>
          <a:noFill/>
          <a:ln>
            <a:noFill/>
          </a:ln>
        </p:spPr>
        <p:txBody>
          <a:bodyPr anchorCtr="0" anchor="t" bIns="45700" lIns="91425" spcFirstLastPara="1" rIns="91425" wrap="square" tIns="45700">
            <a:noAutofit/>
          </a:bodyPr>
          <a:lstStyle/>
          <a:p>
            <a:pPr indent="-609600" lvl="0" marL="609600" rtl="0" algn="l">
              <a:lnSpc>
                <a:spcPct val="90000"/>
              </a:lnSpc>
              <a:spcBef>
                <a:spcPts val="0"/>
              </a:spcBef>
              <a:spcAft>
                <a:spcPts val="0"/>
              </a:spcAft>
              <a:buClr>
                <a:srgbClr val="0099FF"/>
              </a:buClr>
              <a:buSzPts val="2400"/>
              <a:buFont typeface="Comic Sans MS"/>
              <a:buNone/>
            </a:pPr>
            <a:r>
              <a:rPr b="1" i="0" lang="en-US" sz="2400" u="none">
                <a:solidFill>
                  <a:srgbClr val="0099FF"/>
                </a:solidFill>
                <a:latin typeface="Comic Sans MS"/>
                <a:ea typeface="Comic Sans MS"/>
                <a:cs typeface="Comic Sans MS"/>
                <a:sym typeface="Comic Sans MS"/>
              </a:rPr>
              <a:t>1.Về nhà học kĩ lí thuyết ước và bội </a:t>
            </a:r>
            <a:endParaRPr/>
          </a:p>
          <a:p>
            <a:pPr indent="-609600" lvl="0" marL="609600" rtl="0" algn="l">
              <a:lnSpc>
                <a:spcPct val="90000"/>
              </a:lnSpc>
              <a:spcBef>
                <a:spcPts val="480"/>
              </a:spcBef>
              <a:spcAft>
                <a:spcPts val="0"/>
              </a:spcAft>
              <a:buClr>
                <a:srgbClr val="0099FF"/>
              </a:buClr>
              <a:buSzPts val="2400"/>
              <a:buFont typeface="Comic Sans MS"/>
              <a:buNone/>
            </a:pPr>
            <a:r>
              <a:rPr b="1" i="0" lang="en-US" sz="2400" u="none">
                <a:solidFill>
                  <a:srgbClr val="0099FF"/>
                </a:solidFill>
                <a:latin typeface="Comic Sans MS"/>
                <a:ea typeface="Comic Sans MS"/>
                <a:cs typeface="Comic Sans MS"/>
                <a:sym typeface="Comic Sans MS"/>
              </a:rPr>
              <a:t>2.Xem kĩ các bài tập đã giải tại lớp.</a:t>
            </a:r>
            <a:endParaRPr/>
          </a:p>
          <a:p>
            <a:pPr indent="-609600" lvl="0" marL="609600" rtl="0" algn="l">
              <a:lnSpc>
                <a:spcPct val="90000"/>
              </a:lnSpc>
              <a:spcBef>
                <a:spcPts val="480"/>
              </a:spcBef>
              <a:spcAft>
                <a:spcPts val="0"/>
              </a:spcAft>
              <a:buClr>
                <a:srgbClr val="0099FF"/>
              </a:buClr>
              <a:buSzPts val="2400"/>
              <a:buFont typeface="Comic Sans MS"/>
              <a:buNone/>
            </a:pPr>
            <a:r>
              <a:rPr b="1" i="0" lang="en-US" sz="2400" u="none">
                <a:solidFill>
                  <a:srgbClr val="0099FF"/>
                </a:solidFill>
                <a:latin typeface="Comic Sans MS"/>
                <a:ea typeface="Comic Sans MS"/>
                <a:cs typeface="Comic Sans MS"/>
                <a:sym typeface="Comic Sans MS"/>
              </a:rPr>
              <a:t>3.BTVN: Bài 5 và Bài 6</a:t>
            </a:r>
            <a:endParaRPr/>
          </a:p>
          <a:p>
            <a:pPr indent="-609600" lvl="0" marL="609600" rtl="0" algn="l">
              <a:lnSpc>
                <a:spcPct val="90000"/>
              </a:lnSpc>
              <a:spcBef>
                <a:spcPts val="480"/>
              </a:spcBef>
              <a:spcAft>
                <a:spcPts val="0"/>
              </a:spcAft>
              <a:buClr>
                <a:srgbClr val="0099FF"/>
              </a:buClr>
              <a:buSzPts val="2400"/>
              <a:buFont typeface="Comic Sans MS"/>
              <a:buNone/>
            </a:pPr>
            <a:r>
              <a:rPr b="1" i="0" lang="en-US" sz="2400" u="none">
                <a:solidFill>
                  <a:srgbClr val="0099FF"/>
                </a:solidFill>
                <a:latin typeface="Comic Sans MS"/>
                <a:ea typeface="Comic Sans MS"/>
                <a:cs typeface="Comic Sans MS"/>
                <a:sym typeface="Comic Sans MS"/>
              </a:rPr>
              <a:t>4.Chuẩn bị tiết sau:</a:t>
            </a:r>
            <a:endParaRPr/>
          </a:p>
          <a:p>
            <a:pPr indent="-609600" lvl="0" marL="609600" rtl="0" algn="ctr">
              <a:lnSpc>
                <a:spcPct val="90000"/>
              </a:lnSpc>
              <a:spcBef>
                <a:spcPts val="480"/>
              </a:spcBef>
              <a:spcAft>
                <a:spcPts val="0"/>
              </a:spcAft>
              <a:buClr>
                <a:srgbClr val="0099FF"/>
              </a:buClr>
              <a:buSzPts val="2400"/>
              <a:buFont typeface="Comic Sans MS"/>
              <a:buNone/>
            </a:pPr>
            <a:r>
              <a:rPr b="1" i="0" lang="en-US" sz="2400" u="none">
                <a:solidFill>
                  <a:srgbClr val="0099FF"/>
                </a:solidFill>
                <a:latin typeface="Comic Sans MS"/>
                <a:ea typeface="Comic Sans MS"/>
                <a:cs typeface="Comic Sans MS"/>
                <a:sym typeface="Comic Sans MS"/>
              </a:rPr>
              <a:t>      Số nguyên tố. Hợp số. Phân tích một số ra thừa số nguyên tố.</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500"/>
                                        <p:tgtEl>
                                          <p:spTgt spid="23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500"/>
                                        <p:tgtEl>
                                          <p:spTgt spid="23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500"/>
                                        <p:tgtEl>
                                          <p:spTgt spid="23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animEffect filter="fade" transition="in">
                                      <p:cBhvr>
                                        <p:cTn dur="500"/>
                                        <p:tgtEl>
                                          <p:spTgt spid="23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animEffect filter="fade" transition="in">
                                      <p:cBhvr>
                                        <p:cTn dur="500"/>
                                        <p:tgtEl>
                                          <p:spTgt spid="23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descr="JERRY" id="240" name="Google Shape;240;p28"/>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descr="Những chú chuột nổi tiếng trên phim - Báo Long An Online" id="241" name="Google Shape;241;p28"/>
          <p:cNvSpPr txBox="1"/>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pic>
        <p:nvPicPr>
          <p:cNvPr descr="Hình nền powerpoint đơn giản mà đẹp" id="242" name="Google Shape;242;p28"/>
          <p:cNvPicPr preferRelativeResize="0"/>
          <p:nvPr/>
        </p:nvPicPr>
        <p:blipFill rotWithShape="1">
          <a:blip r:embed="rId3">
            <a:alphaModFix/>
          </a:blip>
          <a:srcRect b="0" l="0" r="0" t="0"/>
          <a:stretch/>
        </p:blipFill>
        <p:spPr>
          <a:xfrm>
            <a:off x="0" y="7937"/>
            <a:ext cx="9026525" cy="6850062"/>
          </a:xfrm>
          <a:prstGeom prst="rect">
            <a:avLst/>
          </a:prstGeom>
          <a:noFill/>
          <a:ln>
            <a:noFill/>
          </a:ln>
        </p:spPr>
      </p:pic>
      <p:sp>
        <p:nvSpPr>
          <p:cNvPr id="243" name="Google Shape;243;p28"/>
          <p:cNvSpPr/>
          <p:nvPr/>
        </p:nvSpPr>
        <p:spPr>
          <a:xfrm>
            <a:off x="1240850" y="2771249"/>
            <a:ext cx="6544823" cy="132343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4"/>
              </a:buClr>
              <a:buSzPts val="4000"/>
              <a:buFont typeface="Times New Roman"/>
              <a:buNone/>
            </a:pPr>
            <a:r>
              <a:rPr b="1" baseline="30000" i="0" lang="en-US" sz="4000" u="none" cap="none" strike="noStrike">
                <a:solidFill>
                  <a:schemeClr val="accent4"/>
                </a:solidFill>
                <a:latin typeface="Times New Roman"/>
                <a:ea typeface="Times New Roman"/>
                <a:cs typeface="Times New Roman"/>
                <a:sym typeface="Times New Roman"/>
              </a:rPr>
              <a:t>CHÚC CÁC EM </a:t>
            </a:r>
            <a:endParaRPr/>
          </a:p>
          <a:p>
            <a:pPr indent="0" lvl="0" marL="0" marR="0" rtl="0" algn="ctr">
              <a:lnSpc>
                <a:spcPct val="100000"/>
              </a:lnSpc>
              <a:spcBef>
                <a:spcPts val="0"/>
              </a:spcBef>
              <a:spcAft>
                <a:spcPts val="0"/>
              </a:spcAft>
              <a:buClr>
                <a:schemeClr val="accent4"/>
              </a:buClr>
              <a:buSzPts val="4000"/>
              <a:buFont typeface="Times New Roman"/>
              <a:buNone/>
            </a:pPr>
            <a:r>
              <a:rPr b="1" baseline="30000" i="0" lang="en-US" sz="4000" u="none" cap="none" strike="noStrike">
                <a:solidFill>
                  <a:schemeClr val="accent4"/>
                </a:solidFill>
                <a:latin typeface="Times New Roman"/>
                <a:ea typeface="Times New Roman"/>
                <a:cs typeface="Times New Roman"/>
                <a:sym typeface="Times New Roman"/>
              </a:rPr>
              <a:t>CHĂM NGOAN, HỌC GIỎI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p:nvPr/>
        </p:nvSpPr>
        <p:spPr>
          <a:xfrm>
            <a:off x="2133600" y="457200"/>
            <a:ext cx="5299669"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6000"/>
              <a:buFont typeface="Times New Roman"/>
              <a:buNone/>
            </a:pPr>
            <a:r>
              <a:rPr b="1" baseline="30000" i="0" lang="en-US" sz="6000" u="none" cap="none" strike="noStrike">
                <a:solidFill>
                  <a:srgbClr val="FF0000"/>
                </a:solidFill>
                <a:latin typeface="Times New Roman"/>
                <a:ea typeface="Times New Roman"/>
                <a:cs typeface="Times New Roman"/>
                <a:sym typeface="Times New Roman"/>
              </a:rPr>
              <a:t>KHỞI ĐỘNG</a:t>
            </a:r>
            <a:endParaRPr/>
          </a:p>
        </p:txBody>
      </p:sp>
      <p:sp>
        <p:nvSpPr>
          <p:cNvPr id="109" name="Google Shape;109;p16"/>
          <p:cNvSpPr txBox="1"/>
          <p:nvPr/>
        </p:nvSpPr>
        <p:spPr>
          <a:xfrm>
            <a:off x="777875" y="1143000"/>
            <a:ext cx="4857750" cy="4206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imes New Roman"/>
              <a:buNone/>
            </a:pPr>
            <a:r>
              <a:rPr b="1" baseline="30000" i="0" lang="en-US" sz="3200" u="none" cap="none" strike="noStrike">
                <a:solidFill>
                  <a:schemeClr val="lt1"/>
                </a:solidFill>
                <a:latin typeface="Times New Roman"/>
                <a:ea typeface="Times New Roman"/>
                <a:cs typeface="Times New Roman"/>
                <a:sym typeface="Times New Roman"/>
              </a:rPr>
              <a:t>Cho vòng tròn  chứa số sau: </a:t>
            </a:r>
            <a:endParaRPr/>
          </a:p>
        </p:txBody>
      </p:sp>
      <p:sp>
        <p:nvSpPr>
          <p:cNvPr id="110" name="Google Shape;110;p16"/>
          <p:cNvSpPr/>
          <p:nvPr/>
        </p:nvSpPr>
        <p:spPr>
          <a:xfrm>
            <a:off x="487362" y="1547812"/>
            <a:ext cx="5240337" cy="4999037"/>
          </a:xfrm>
          <a:prstGeom prst="star32">
            <a:avLst>
              <a:gd fmla="val 1235" name="adj"/>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54        2               </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9                         10</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18           90       </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30             12              67</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45         248         99        </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                  </a:t>
            </a:r>
            <a:endParaRPr/>
          </a:p>
          <a:p>
            <a:pPr indent="-457200" lvl="0" marL="457200" marR="0" rtl="0" algn="ctr">
              <a:lnSpc>
                <a:spcPct val="100000"/>
              </a:lnSpc>
              <a:spcBef>
                <a:spcPts val="0"/>
              </a:spcBef>
              <a:spcAft>
                <a:spcPts val="0"/>
              </a:spcAft>
              <a:buClr>
                <a:schemeClr val="dk1"/>
              </a:buClr>
              <a:buSzPts val="3600"/>
              <a:buFont typeface="Calibri"/>
              <a:buNone/>
            </a:pPr>
            <a:r>
              <a:rPr b="1" baseline="30000" i="0" lang="en-US" sz="3600" u="none" cap="none" strike="noStrike">
                <a:solidFill>
                  <a:schemeClr val="dk1"/>
                </a:solidFill>
                <a:latin typeface="Calibri"/>
                <a:ea typeface="Calibri"/>
                <a:cs typeface="Calibri"/>
                <a:sym typeface="Calibri"/>
              </a:rPr>
              <a:t>1008</a:t>
            </a:r>
            <a:endParaRPr/>
          </a:p>
          <a:p>
            <a:pPr indent="-457200" lvl="0" marL="457200" marR="0" rtl="0" algn="ctr">
              <a:lnSpc>
                <a:spcPct val="100000"/>
              </a:lnSpc>
              <a:spcBef>
                <a:spcPts val="0"/>
              </a:spcBef>
              <a:spcAft>
                <a:spcPts val="0"/>
              </a:spcAft>
              <a:buClr>
                <a:schemeClr val="dk1"/>
              </a:buClr>
              <a:buSzPts val="2700"/>
              <a:buFont typeface="Calibri"/>
              <a:buNone/>
            </a:pPr>
            <a:r>
              <a:rPr b="1" baseline="30000" i="0" lang="en-US" sz="2700" u="none" cap="none" strike="noStrike">
                <a:solidFill>
                  <a:schemeClr val="dk1"/>
                </a:solidFill>
                <a:latin typeface="Calibri"/>
                <a:ea typeface="Calibri"/>
                <a:cs typeface="Calibri"/>
                <a:sym typeface="Calibri"/>
              </a:rPr>
              <a:t> </a:t>
            </a:r>
            <a:endParaRPr/>
          </a:p>
        </p:txBody>
      </p:sp>
      <p:sp>
        <p:nvSpPr>
          <p:cNvPr id="111" name="Google Shape;111;p16"/>
          <p:cNvSpPr/>
          <p:nvPr/>
        </p:nvSpPr>
        <p:spPr>
          <a:xfrm>
            <a:off x="5775325" y="1430337"/>
            <a:ext cx="3028950" cy="1982787"/>
          </a:xfrm>
          <a:prstGeom prst="wedgeEllipseCallout">
            <a:avLst>
              <a:gd fmla="val -1598" name="adj1"/>
              <a:gd fmla="val 22675" name="adj2"/>
            </a:avLst>
          </a:prstGeom>
          <a:gradFill>
            <a:gsLst>
              <a:gs pos="0">
                <a:srgbClr val="00CC00"/>
              </a:gs>
              <a:gs pos="100000">
                <a:srgbClr val="FFFFFF"/>
              </a:gs>
            </a:gsLst>
            <a:lin ang="27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baseline="30000" i="0" lang="en-US" sz="3200" u="none" cap="none" strike="noStrike">
                <a:solidFill>
                  <a:srgbClr val="FF0000"/>
                </a:solidFill>
                <a:latin typeface="Times New Roman"/>
                <a:ea typeface="Times New Roman"/>
                <a:cs typeface="Times New Roman"/>
                <a:sym typeface="Times New Roman"/>
              </a:rPr>
              <a:t>Hãy tìm</a:t>
            </a:r>
            <a:endParaRPr/>
          </a:p>
          <a:p>
            <a:pPr indent="0" lvl="0" marL="0" marR="0" rtl="0" algn="ctr">
              <a:lnSpc>
                <a:spcPct val="100000"/>
              </a:lnSpc>
              <a:spcBef>
                <a:spcPts val="0"/>
              </a:spcBef>
              <a:spcAft>
                <a:spcPts val="0"/>
              </a:spcAft>
              <a:buClr>
                <a:srgbClr val="FF0000"/>
              </a:buClr>
              <a:buSzPts val="3200"/>
              <a:buFont typeface="Times New Roman"/>
              <a:buNone/>
            </a:pPr>
            <a:r>
              <a:rPr b="1" baseline="30000" i="0" lang="en-US" sz="3200" u="none" cap="none" strike="noStrike">
                <a:solidFill>
                  <a:srgbClr val="FF0000"/>
                </a:solidFill>
                <a:latin typeface="Times New Roman"/>
                <a:ea typeface="Times New Roman"/>
                <a:cs typeface="Times New Roman"/>
                <a:sym typeface="Times New Roman"/>
              </a:rPr>
              <a:t>các số là bội của 9</a:t>
            </a:r>
            <a:endParaRPr/>
          </a:p>
        </p:txBody>
      </p:sp>
      <p:sp>
        <p:nvSpPr>
          <p:cNvPr id="112" name="Google Shape;112;p16"/>
          <p:cNvSpPr/>
          <p:nvPr/>
        </p:nvSpPr>
        <p:spPr>
          <a:xfrm>
            <a:off x="5338762" y="4999037"/>
            <a:ext cx="3775075" cy="1844675"/>
          </a:xfrm>
          <a:prstGeom prst="wedgeEllipseCallout">
            <a:avLst>
              <a:gd fmla="val 640" name="adj1"/>
              <a:gd fmla="val -5375" name="adj2"/>
            </a:avLst>
          </a:prstGeom>
          <a:gradFill>
            <a:gsLst>
              <a:gs pos="0">
                <a:srgbClr val="00CC00"/>
              </a:gs>
              <a:gs pos="100000">
                <a:srgbClr val="FFFFFF"/>
              </a:gs>
            </a:gsLst>
            <a:lin ang="27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3200"/>
              <a:buFont typeface="Times New Roman"/>
              <a:buNone/>
            </a:pPr>
            <a:r>
              <a:rPr b="1" baseline="30000" i="0" lang="en-US" sz="3200" u="none" cap="none" strike="noStrike">
                <a:solidFill>
                  <a:srgbClr val="7030A0"/>
                </a:solidFill>
                <a:latin typeface="Times New Roman"/>
                <a:ea typeface="Times New Roman"/>
                <a:cs typeface="Times New Roman"/>
                <a:sym typeface="Times New Roman"/>
              </a:rPr>
              <a:t>Hãy tìm</a:t>
            </a:r>
            <a:endParaRPr/>
          </a:p>
          <a:p>
            <a:pPr indent="0" lvl="0" marL="0" marR="0" rtl="0" algn="ctr">
              <a:lnSpc>
                <a:spcPct val="100000"/>
              </a:lnSpc>
              <a:spcBef>
                <a:spcPts val="0"/>
              </a:spcBef>
              <a:spcAft>
                <a:spcPts val="0"/>
              </a:spcAft>
              <a:buClr>
                <a:srgbClr val="7030A0"/>
              </a:buClr>
              <a:buSzPts val="3200"/>
              <a:buFont typeface="Times New Roman"/>
              <a:buNone/>
            </a:pPr>
            <a:r>
              <a:rPr b="1" baseline="30000" i="0" lang="en-US" sz="3200" u="none" cap="none" strike="noStrike">
                <a:solidFill>
                  <a:srgbClr val="7030A0"/>
                </a:solidFill>
                <a:latin typeface="Times New Roman"/>
                <a:ea typeface="Times New Roman"/>
                <a:cs typeface="Times New Roman"/>
                <a:sym typeface="Times New Roman"/>
              </a:rPr>
              <a:t>các số là ước của 90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nvSpPr>
        <p:spPr>
          <a:xfrm>
            <a:off x="0" y="304800"/>
            <a:ext cx="91440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TiẾT 13: LUYỆN TẬP VỀ ƯỚC VÀ BỘI</a:t>
            </a:r>
            <a:endParaRPr/>
          </a:p>
        </p:txBody>
      </p:sp>
      <p:sp>
        <p:nvSpPr>
          <p:cNvPr id="118" name="Google Shape;118;p17"/>
          <p:cNvSpPr/>
          <p:nvPr/>
        </p:nvSpPr>
        <p:spPr>
          <a:xfrm>
            <a:off x="609600" y="1524000"/>
            <a:ext cx="8077200" cy="1447800"/>
          </a:xfrm>
          <a:prstGeom prst="horizontalScroll">
            <a:avLst>
              <a:gd fmla="val 12500" name="adj"/>
            </a:avLst>
          </a:prstGeom>
          <a:solidFill>
            <a:srgbClr val="FF99FF"/>
          </a:solidFill>
          <a:ln cap="flat" cmpd="sng" w="9525">
            <a:solidFill>
              <a:srgbClr val="00FF00"/>
            </a:solidFill>
            <a:prstDash val="solid"/>
            <a:miter lim="800000"/>
            <a:headEnd len="sm" w="sm" type="none"/>
            <a:tailEnd len="sm" w="sm" type="none"/>
          </a:ln>
        </p:spPr>
        <p:txBody>
          <a:bodyPr anchorCtr="0" anchor="ctr" bIns="45700" lIns="91425" spcFirstLastPara="1" rIns="91425" wrap="square" tIns="45700">
            <a:noAutofit/>
          </a:bodyPr>
          <a:lstStyle/>
          <a:p>
            <a:pPr indent="-514350" lvl="0" marL="514350" marR="0" rtl="0" algn="ctr">
              <a:lnSpc>
                <a:spcPct val="100000"/>
              </a:lnSpc>
              <a:spcBef>
                <a:spcPts val="0"/>
              </a:spcBef>
              <a:spcAft>
                <a:spcPts val="0"/>
              </a:spcAft>
              <a:buClr>
                <a:srgbClr val="CC0066"/>
              </a:buClr>
              <a:buSzPts val="2800"/>
              <a:buFont typeface="Times New Roman"/>
              <a:buAutoNum type="arabicPeriod"/>
            </a:pPr>
            <a:r>
              <a:rPr b="1" i="0" lang="en-US" sz="2800" u="none" cap="none" strike="noStrike">
                <a:solidFill>
                  <a:srgbClr val="CC0066"/>
                </a:solidFill>
                <a:latin typeface="Times New Roman"/>
                <a:ea typeface="Times New Roman"/>
                <a:cs typeface="Times New Roman"/>
                <a:sym typeface="Times New Roman"/>
              </a:rPr>
              <a:t>Nếu số tự nhiên a chia hết cho số tự nhiên b thì</a:t>
            </a:r>
            <a:endParaRPr/>
          </a:p>
          <a:p>
            <a:pPr indent="-514350" lvl="0" marL="514350" marR="0" rtl="0" algn="ctr">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a là bội của b và b là ước của a</a:t>
            </a:r>
            <a:endParaRPr/>
          </a:p>
        </p:txBody>
      </p:sp>
      <p:sp>
        <p:nvSpPr>
          <p:cNvPr id="119" name="Google Shape;119;p17"/>
          <p:cNvSpPr/>
          <p:nvPr/>
        </p:nvSpPr>
        <p:spPr>
          <a:xfrm>
            <a:off x="609600" y="2971800"/>
            <a:ext cx="8077200" cy="2209800"/>
          </a:xfrm>
          <a:prstGeom prst="horizontalScroll">
            <a:avLst>
              <a:gd fmla="val 12500" name="adj"/>
            </a:avLst>
          </a:prstGeom>
          <a:solidFill>
            <a:srgbClr val="FF99FF"/>
          </a:solidFill>
          <a:ln cap="flat" cmpd="sng" w="9525">
            <a:solidFill>
              <a:srgbClr val="00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2. Cách tìm ước của một số tự nhiên a (a&gt;1): Lần</a:t>
            </a:r>
            <a:endParaRPr/>
          </a:p>
          <a:p>
            <a:pPr indent="0" lvl="0" marL="0" marR="0" rtl="0" algn="just">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lượt chia a cho các số tự nhiên từ 1 đến a để xét</a:t>
            </a:r>
            <a:endParaRPr/>
          </a:p>
          <a:p>
            <a:pPr indent="0" lvl="0" marL="0" marR="0" rtl="0" algn="just">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xem a chia hết cho những số nào, khi đó các số ấy</a:t>
            </a:r>
            <a:endParaRPr/>
          </a:p>
          <a:p>
            <a:pPr indent="0" lvl="0" marL="0" marR="0" rtl="0" algn="just">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là ước của a.</a:t>
            </a:r>
            <a:endParaRPr/>
          </a:p>
        </p:txBody>
      </p:sp>
      <p:sp>
        <p:nvSpPr>
          <p:cNvPr id="120" name="Google Shape;120;p17"/>
          <p:cNvSpPr/>
          <p:nvPr/>
        </p:nvSpPr>
        <p:spPr>
          <a:xfrm>
            <a:off x="609600" y="5105400"/>
            <a:ext cx="8077200" cy="1524000"/>
          </a:xfrm>
          <a:prstGeom prst="horizontalScroll">
            <a:avLst>
              <a:gd fmla="val 12500" name="adj"/>
            </a:avLst>
          </a:prstGeom>
          <a:solidFill>
            <a:srgbClr val="FF99FF"/>
          </a:solidFill>
          <a:ln cap="flat" cmpd="sng" w="9525">
            <a:solidFill>
              <a:srgbClr val="00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3. Cách tìm bội của một số tự nhiên a khác 0: Ta </a:t>
            </a:r>
            <a:endParaRPr/>
          </a:p>
          <a:p>
            <a:pPr indent="0" lvl="0" marL="0" marR="0" rtl="0" algn="ctr">
              <a:lnSpc>
                <a:spcPct val="100000"/>
              </a:lnSpc>
              <a:spcBef>
                <a:spcPts val="0"/>
              </a:spcBef>
              <a:spcAft>
                <a:spcPts val="0"/>
              </a:spcAft>
              <a:buClr>
                <a:srgbClr val="CC0066"/>
              </a:buClr>
              <a:buSzPts val="2800"/>
              <a:buFont typeface="Times New Roman"/>
              <a:buNone/>
            </a:pPr>
            <a:r>
              <a:rPr b="1" i="0" lang="en-US" sz="2800" u="none" cap="none" strike="noStrike">
                <a:solidFill>
                  <a:srgbClr val="CC0066"/>
                </a:solidFill>
                <a:latin typeface="Times New Roman"/>
                <a:ea typeface="Times New Roman"/>
                <a:cs typeface="Times New Roman"/>
                <a:sym typeface="Times New Roman"/>
              </a:rPr>
              <a:t>nhân a lần lượt với 0; 1; 2; 3; ….</a:t>
            </a:r>
            <a:endParaRPr/>
          </a:p>
        </p:txBody>
      </p:sp>
      <p:sp>
        <p:nvSpPr>
          <p:cNvPr id="121" name="Google Shape;121;p17"/>
          <p:cNvSpPr txBox="1"/>
          <p:nvPr/>
        </p:nvSpPr>
        <p:spPr>
          <a:xfrm>
            <a:off x="533400" y="914400"/>
            <a:ext cx="7772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A. KIẾN THỨC CẦN NHỚ</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nvSpPr>
        <p:spPr>
          <a:xfrm>
            <a:off x="457200" y="161925"/>
            <a:ext cx="7772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B. BÀI TẬP</a:t>
            </a:r>
            <a:endParaRPr/>
          </a:p>
        </p:txBody>
      </p:sp>
      <p:sp>
        <p:nvSpPr>
          <p:cNvPr id="127" name="Google Shape;127;p18"/>
          <p:cNvSpPr txBox="1"/>
          <p:nvPr/>
        </p:nvSpPr>
        <p:spPr>
          <a:xfrm>
            <a:off x="457200" y="722312"/>
            <a:ext cx="8458200" cy="564515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800"/>
              <a:buFont typeface="Times New Roman"/>
              <a:buNone/>
            </a:pPr>
            <a:r>
              <a:rPr b="1" i="0" lang="en-US" sz="2800" u="none" cap="none" strike="noStrike">
                <a:solidFill>
                  <a:schemeClr val="lt1"/>
                </a:solidFill>
                <a:latin typeface="Times New Roman"/>
                <a:ea typeface="Times New Roman"/>
                <a:cs typeface="Times New Roman"/>
                <a:sym typeface="Times New Roman"/>
              </a:rPr>
              <a:t>Bài 1: Điền “ước” hoặc “bội” vào chỗ chấm cho thích hợp.</a:t>
            </a:r>
            <a:endParaRPr/>
          </a:p>
          <a:p>
            <a:pPr indent="-152400" lvl="0" marL="0" marR="0" rtl="0" algn="l">
              <a:lnSpc>
                <a:spcPct val="150000"/>
              </a:lnSpc>
              <a:spcBef>
                <a:spcPts val="0"/>
              </a:spcBef>
              <a:spcAft>
                <a:spcPts val="0"/>
              </a:spcAft>
              <a:buClr>
                <a:schemeClr val="lt1"/>
              </a:buClr>
              <a:buSzPts val="2400"/>
              <a:buFont typeface="Times New Roman"/>
              <a:buAutoNum type="alphaLcParenR"/>
            </a:pPr>
            <a:r>
              <a:rPr b="1" i="0" lang="en-US" sz="2400" u="none" cap="none" strike="noStrike">
                <a:solidFill>
                  <a:schemeClr val="lt1"/>
                </a:solidFill>
                <a:latin typeface="Times New Roman"/>
                <a:ea typeface="Times New Roman"/>
                <a:cs typeface="Times New Roman"/>
                <a:sym typeface="Times New Roman"/>
              </a:rPr>
              <a:t>35 là ……….. của 7.</a:t>
            </a:r>
            <a:endParaRPr/>
          </a:p>
          <a:p>
            <a:pPr indent="-152400" lvl="0" marL="0" marR="0" rtl="0" algn="l">
              <a:lnSpc>
                <a:spcPct val="150000"/>
              </a:lnSpc>
              <a:spcBef>
                <a:spcPts val="0"/>
              </a:spcBef>
              <a:spcAft>
                <a:spcPts val="0"/>
              </a:spcAft>
              <a:buClr>
                <a:schemeClr val="lt1"/>
              </a:buClr>
              <a:buSzPts val="2400"/>
              <a:buFont typeface="Times New Roman"/>
              <a:buAutoNum type="alphaLcParenR"/>
            </a:pPr>
            <a:r>
              <a:rPr b="1" i="0" lang="en-US" sz="2400" u="none" cap="none" strike="noStrike">
                <a:solidFill>
                  <a:schemeClr val="lt1"/>
                </a:solidFill>
                <a:latin typeface="Times New Roman"/>
                <a:ea typeface="Times New Roman"/>
                <a:cs typeface="Times New Roman"/>
                <a:sym typeface="Times New Roman"/>
              </a:rPr>
              <a:t>72 là ……….. của 12.</a:t>
            </a:r>
            <a:endParaRPr/>
          </a:p>
          <a:p>
            <a:pPr indent="-152400" lvl="0" marL="0" marR="0" rtl="0" algn="l">
              <a:lnSpc>
                <a:spcPct val="150000"/>
              </a:lnSpc>
              <a:spcBef>
                <a:spcPts val="0"/>
              </a:spcBef>
              <a:spcAft>
                <a:spcPts val="0"/>
              </a:spcAft>
              <a:buClr>
                <a:schemeClr val="lt1"/>
              </a:buClr>
              <a:buSzPts val="2400"/>
              <a:buFont typeface="Times New Roman"/>
              <a:buAutoNum type="alphaLcParenR"/>
            </a:pPr>
            <a:r>
              <a:rPr b="1" i="0" lang="en-US" sz="2400" u="none" cap="none" strike="noStrike">
                <a:solidFill>
                  <a:schemeClr val="lt1"/>
                </a:solidFill>
                <a:latin typeface="Times New Roman"/>
                <a:ea typeface="Times New Roman"/>
                <a:cs typeface="Times New Roman"/>
                <a:sym typeface="Times New Roman"/>
              </a:rPr>
              <a:t>9 là ………… của 63</a:t>
            </a:r>
            <a:endParaRPr/>
          </a:p>
          <a:p>
            <a:pPr indent="-152400" lvl="0" marL="0" marR="0" rtl="0" algn="l">
              <a:lnSpc>
                <a:spcPct val="150000"/>
              </a:lnSpc>
              <a:spcBef>
                <a:spcPts val="0"/>
              </a:spcBef>
              <a:spcAft>
                <a:spcPts val="0"/>
              </a:spcAft>
              <a:buClr>
                <a:schemeClr val="lt1"/>
              </a:buClr>
              <a:buSzPts val="2400"/>
              <a:buFont typeface="Times New Roman"/>
              <a:buAutoNum type="alphaLcParenR"/>
            </a:pPr>
            <a:r>
              <a:rPr b="1" i="0" lang="en-US" sz="2400" u="none" cap="none" strike="noStrike">
                <a:solidFill>
                  <a:schemeClr val="lt1"/>
                </a:solidFill>
                <a:latin typeface="Times New Roman"/>
                <a:ea typeface="Times New Roman"/>
                <a:cs typeface="Times New Roman"/>
                <a:sym typeface="Times New Roman"/>
              </a:rPr>
              <a:t>Cho a, b, c là các số tự nhiên khác 0. Nếu a = bc thì</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	+) a là ………… của b</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	+) a là ………… của c</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	+) b là ………… của a</a:t>
            </a:r>
            <a:endParaRPr/>
          </a:p>
          <a:p>
            <a:pPr indent="0" lvl="0" marL="0" marR="0" rtl="0" algn="l">
              <a:lnSpc>
                <a:spcPct val="15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	+) c là …………. của a  </a:t>
            </a:r>
            <a:endParaRPr/>
          </a:p>
        </p:txBody>
      </p:sp>
      <p:sp>
        <p:nvSpPr>
          <p:cNvPr id="128" name="Google Shape;128;p18"/>
          <p:cNvSpPr txBox="1"/>
          <p:nvPr/>
        </p:nvSpPr>
        <p:spPr>
          <a:xfrm>
            <a:off x="1995487" y="1905000"/>
            <a:ext cx="595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bội</a:t>
            </a:r>
            <a:endParaRPr/>
          </a:p>
        </p:txBody>
      </p:sp>
      <p:sp>
        <p:nvSpPr>
          <p:cNvPr id="129" name="Google Shape;129;p18"/>
          <p:cNvSpPr txBox="1"/>
          <p:nvPr/>
        </p:nvSpPr>
        <p:spPr>
          <a:xfrm>
            <a:off x="2012950" y="2438400"/>
            <a:ext cx="595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bội</a:t>
            </a:r>
            <a:endParaRPr/>
          </a:p>
        </p:txBody>
      </p:sp>
      <p:sp>
        <p:nvSpPr>
          <p:cNvPr id="130" name="Google Shape;130;p18"/>
          <p:cNvSpPr txBox="1"/>
          <p:nvPr/>
        </p:nvSpPr>
        <p:spPr>
          <a:xfrm>
            <a:off x="1992312" y="2971800"/>
            <a:ext cx="6746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ước</a:t>
            </a:r>
            <a:endParaRPr/>
          </a:p>
        </p:txBody>
      </p:sp>
      <p:sp>
        <p:nvSpPr>
          <p:cNvPr id="131" name="Google Shape;131;p18"/>
          <p:cNvSpPr txBox="1"/>
          <p:nvPr/>
        </p:nvSpPr>
        <p:spPr>
          <a:xfrm>
            <a:off x="2209800" y="4114800"/>
            <a:ext cx="595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bội</a:t>
            </a:r>
            <a:endParaRPr/>
          </a:p>
        </p:txBody>
      </p:sp>
      <p:sp>
        <p:nvSpPr>
          <p:cNvPr id="132" name="Google Shape;132;p18"/>
          <p:cNvSpPr txBox="1"/>
          <p:nvPr/>
        </p:nvSpPr>
        <p:spPr>
          <a:xfrm>
            <a:off x="2238375" y="4648200"/>
            <a:ext cx="5953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bội</a:t>
            </a:r>
            <a:endParaRPr/>
          </a:p>
        </p:txBody>
      </p:sp>
      <p:sp>
        <p:nvSpPr>
          <p:cNvPr id="133" name="Google Shape;133;p18"/>
          <p:cNvSpPr txBox="1"/>
          <p:nvPr/>
        </p:nvSpPr>
        <p:spPr>
          <a:xfrm>
            <a:off x="2209800" y="5176837"/>
            <a:ext cx="6746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ước</a:t>
            </a:r>
            <a:endParaRPr/>
          </a:p>
        </p:txBody>
      </p:sp>
      <p:sp>
        <p:nvSpPr>
          <p:cNvPr id="134" name="Google Shape;134;p18"/>
          <p:cNvSpPr txBox="1"/>
          <p:nvPr/>
        </p:nvSpPr>
        <p:spPr>
          <a:xfrm>
            <a:off x="2209800" y="5710237"/>
            <a:ext cx="6746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Times New Roman"/>
              <a:buNone/>
            </a:pPr>
            <a:r>
              <a:rPr b="1" i="0" lang="en-US" sz="2400" u="none" cap="none" strike="noStrike">
                <a:solidFill>
                  <a:srgbClr val="FF0066"/>
                </a:solidFill>
                <a:latin typeface="Times New Roman"/>
                <a:ea typeface="Times New Roman"/>
                <a:cs typeface="Times New Roman"/>
                <a:sym typeface="Times New Roman"/>
              </a:rPr>
              <a:t>ước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FF"/>
        </a:solidFill>
      </p:bgPr>
    </p:bg>
    <p:spTree>
      <p:nvGrpSpPr>
        <p:cNvPr id="138" name="Shape 138"/>
        <p:cNvGrpSpPr/>
        <p:nvPr/>
      </p:nvGrpSpPr>
      <p:grpSpPr>
        <a:xfrm>
          <a:off x="0" y="0"/>
          <a:ext cx="0" cy="0"/>
          <a:chOff x="0" y="0"/>
          <a:chExt cx="0" cy="0"/>
        </a:xfrm>
      </p:grpSpPr>
      <p:sp>
        <p:nvSpPr>
          <p:cNvPr id="139" name="Google Shape;139;p19"/>
          <p:cNvSpPr/>
          <p:nvPr/>
        </p:nvSpPr>
        <p:spPr>
          <a:xfrm>
            <a:off x="914400" y="762000"/>
            <a:ext cx="3500437" cy="990600"/>
          </a:xfrm>
          <a:prstGeom prst="rect">
            <a:avLst/>
          </a:prstGeom>
        </p:spPr>
        <p:txBody>
          <a:bodyPr>
            <a:prstTxWarp prst="textPlain"/>
          </a:bodyPr>
          <a:lstStyle/>
          <a:p>
            <a:pPr lvl="0" algn="l"/>
            <a:r>
              <a:rPr b="0" i="1">
                <a:ln cap="flat" cmpd="sng" w="12700">
                  <a:solidFill>
                    <a:srgbClr val="B2B2B2"/>
                  </a:solidFill>
                  <a:prstDash val="solid"/>
                  <a:miter lim="800000"/>
                  <a:headEnd len="sm" w="sm" type="none"/>
                  <a:tailEnd len="sm" w="sm" type="none"/>
                </a:ln>
                <a:gradFill>
                  <a:gsLst>
                    <a:gs pos="0">
                      <a:srgbClr val="520402"/>
                    </a:gs>
                    <a:gs pos="100000">
                      <a:srgbClr val="FFCC00"/>
                    </a:gs>
                  </a:gsLst>
                  <a:lin ang="5400000" scaled="0"/>
                </a:gradFill>
                <a:latin typeface="Times New Roman"/>
              </a:rPr>
              <a:t>TRÒ CHƠI  </a:t>
            </a:r>
          </a:p>
        </p:txBody>
      </p:sp>
      <p:grpSp>
        <p:nvGrpSpPr>
          <p:cNvPr id="140" name="Google Shape;140;p19"/>
          <p:cNvGrpSpPr/>
          <p:nvPr/>
        </p:nvGrpSpPr>
        <p:grpSpPr>
          <a:xfrm>
            <a:off x="1600200" y="2057400"/>
            <a:ext cx="7086600" cy="685800"/>
            <a:chOff x="1008" y="912"/>
            <a:chExt cx="4464" cy="432"/>
          </a:xfrm>
        </p:grpSpPr>
        <p:cxnSp>
          <p:nvCxnSpPr>
            <p:cNvPr id="141" name="Google Shape;141;p19"/>
            <p:cNvCxnSpPr/>
            <p:nvPr/>
          </p:nvCxnSpPr>
          <p:spPr>
            <a:xfrm>
              <a:off x="1008" y="1344"/>
              <a:ext cx="4464" cy="0"/>
            </a:xfrm>
            <a:prstGeom prst="straightConnector1">
              <a:avLst/>
            </a:prstGeom>
            <a:noFill/>
            <a:ln cap="flat" cmpd="sng" w="57150">
              <a:solidFill>
                <a:srgbClr val="008000"/>
              </a:solidFill>
              <a:prstDash val="solid"/>
              <a:miter lim="800000"/>
              <a:headEnd len="med" w="med" type="none"/>
              <a:tailEnd len="med" w="med" type="none"/>
            </a:ln>
          </p:spPr>
        </p:cxnSp>
        <p:sp>
          <p:nvSpPr>
            <p:cNvPr id="142" name="Google Shape;142;p19"/>
            <p:cNvSpPr txBox="1"/>
            <p:nvPr/>
          </p:nvSpPr>
          <p:spPr>
            <a:xfrm>
              <a:off x="2592" y="912"/>
              <a:ext cx="2784" cy="3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3200"/>
                <a:buFont typeface="Times New Roman"/>
                <a:buNone/>
              </a:pPr>
              <a:r>
                <a:rPr b="1" i="0" lang="en-US" sz="3200" u="none" cap="none" strike="noStrike">
                  <a:solidFill>
                    <a:srgbClr val="CC0000"/>
                  </a:solidFill>
                  <a:latin typeface="Times New Roman"/>
                  <a:ea typeface="Times New Roman"/>
                  <a:cs typeface="Times New Roman"/>
                  <a:sym typeface="Times New Roman"/>
                </a:rPr>
                <a:t>HỘP QUÀ BÍ MẬT </a:t>
              </a:r>
              <a:endParaRPr/>
            </a:p>
          </p:txBody>
        </p:sp>
      </p:grpSp>
      <p:sp>
        <p:nvSpPr>
          <p:cNvPr id="143" name="Google Shape;143;p19"/>
          <p:cNvSpPr/>
          <p:nvPr/>
        </p:nvSpPr>
        <p:spPr>
          <a:xfrm>
            <a:off x="533400" y="3352800"/>
            <a:ext cx="1752600" cy="1524000"/>
          </a:xfrm>
          <a:prstGeom prst="cube">
            <a:avLst>
              <a:gd fmla="val 25000" name="adj"/>
            </a:avLst>
          </a:prstGeom>
          <a:solidFill>
            <a:srgbClr val="CC0000"/>
          </a:solid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Times New Roman"/>
              <a:buNone/>
            </a:pPr>
            <a:r>
              <a:rPr b="1" i="0" lang="en-US" sz="6600" u="none" cap="none" strike="noStrike">
                <a:solidFill>
                  <a:schemeClr val="dk1"/>
                </a:solidFill>
                <a:latin typeface="Times New Roman"/>
                <a:ea typeface="Times New Roman"/>
                <a:cs typeface="Times New Roman"/>
                <a:sym typeface="Times New Roman"/>
              </a:rPr>
              <a:t>1</a:t>
            </a:r>
            <a:endParaRPr/>
          </a:p>
        </p:txBody>
      </p:sp>
      <p:sp>
        <p:nvSpPr>
          <p:cNvPr id="144" name="Google Shape;144;p19"/>
          <p:cNvSpPr/>
          <p:nvPr/>
        </p:nvSpPr>
        <p:spPr>
          <a:xfrm>
            <a:off x="2590800" y="3352800"/>
            <a:ext cx="1752600" cy="1524000"/>
          </a:xfrm>
          <a:prstGeom prst="cube">
            <a:avLst>
              <a:gd fmla="val 25000" name="adj"/>
            </a:avLst>
          </a:prstGeom>
          <a:solidFill>
            <a:srgbClr val="008000"/>
          </a:solid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Times New Roman"/>
              <a:buNone/>
            </a:pPr>
            <a:r>
              <a:rPr b="1" i="0" lang="en-US" sz="6000" u="none" cap="none" strike="noStrike">
                <a:solidFill>
                  <a:schemeClr val="dk1"/>
                </a:solidFill>
                <a:latin typeface="Times New Roman"/>
                <a:ea typeface="Times New Roman"/>
                <a:cs typeface="Times New Roman"/>
                <a:sym typeface="Times New Roman"/>
              </a:rPr>
              <a:t>2</a:t>
            </a:r>
            <a:endParaRPr/>
          </a:p>
        </p:txBody>
      </p:sp>
      <p:sp>
        <p:nvSpPr>
          <p:cNvPr id="145" name="Google Shape;145;p19"/>
          <p:cNvSpPr/>
          <p:nvPr/>
        </p:nvSpPr>
        <p:spPr>
          <a:xfrm>
            <a:off x="4800600" y="3352800"/>
            <a:ext cx="1752600" cy="1524000"/>
          </a:xfrm>
          <a:prstGeom prst="cube">
            <a:avLst>
              <a:gd fmla="val 25000" name="adj"/>
            </a:avLst>
          </a:prstGeom>
          <a:solidFill>
            <a:srgbClr val="CC00FF"/>
          </a:solid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Times New Roman"/>
              <a:buNone/>
            </a:pPr>
            <a:r>
              <a:rPr b="1" i="0" lang="en-US" sz="5400" u="none" cap="none" strike="noStrike">
                <a:solidFill>
                  <a:schemeClr val="dk1"/>
                </a:solidFill>
                <a:latin typeface="Times New Roman"/>
                <a:ea typeface="Times New Roman"/>
                <a:cs typeface="Times New Roman"/>
                <a:sym typeface="Times New Roman"/>
              </a:rPr>
              <a:t>3</a:t>
            </a:r>
            <a:endParaRPr/>
          </a:p>
        </p:txBody>
      </p:sp>
      <p:sp>
        <p:nvSpPr>
          <p:cNvPr id="146" name="Google Shape;146;p19"/>
          <p:cNvSpPr/>
          <p:nvPr/>
        </p:nvSpPr>
        <p:spPr>
          <a:xfrm>
            <a:off x="6934200" y="3429000"/>
            <a:ext cx="1752600" cy="1524000"/>
          </a:xfrm>
          <a:prstGeom prst="cube">
            <a:avLst>
              <a:gd fmla="val 25000" name="adj"/>
            </a:avLst>
          </a:prstGeom>
          <a:solidFill>
            <a:srgbClr val="FFFF00"/>
          </a:solidFill>
          <a:ln cap="flat" cmpd="sng" w="2857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Times New Roman"/>
              <a:buNone/>
            </a:pPr>
            <a:r>
              <a:rPr b="1" i="0" lang="en-US" sz="5400" u="none" cap="none" strike="noStrike">
                <a:solidFill>
                  <a:schemeClr val="dk1"/>
                </a:solidFill>
                <a:latin typeface="Times New Roman"/>
                <a:ea typeface="Times New Roman"/>
                <a:cs typeface="Times New Roman"/>
                <a:sym typeface="Times New Roman"/>
              </a:rPr>
              <a:t>4</a:t>
            </a:r>
            <a:endParaRPr/>
          </a:p>
        </p:txBody>
      </p:sp>
      <p:pic>
        <p:nvPicPr>
          <p:cNvPr descr="Mjg3NTE4Ng1200689302.gif flower divider / blomster linie / glitter image by lyksus" id="147" name="Google Shape;147;p19"/>
          <p:cNvPicPr preferRelativeResize="0"/>
          <p:nvPr/>
        </p:nvPicPr>
        <p:blipFill rotWithShape="1">
          <a:blip r:embed="rId3">
            <a:alphaModFix/>
          </a:blip>
          <a:srcRect b="0" l="0" r="0" t="0"/>
          <a:stretch/>
        </p:blipFill>
        <p:spPr>
          <a:xfrm rot="5400000">
            <a:off x="-2681287" y="3062287"/>
            <a:ext cx="5943600" cy="581025"/>
          </a:xfrm>
          <a:prstGeom prst="rect">
            <a:avLst/>
          </a:prstGeom>
          <a:noFill/>
          <a:ln>
            <a:noFill/>
          </a:ln>
        </p:spPr>
      </p:pic>
      <p:pic>
        <p:nvPicPr>
          <p:cNvPr descr="Mjg3NTE4Ng1200689302.gif flower divider / blomster linie / glitter image by lyksus" id="148" name="Google Shape;148;p19"/>
          <p:cNvPicPr preferRelativeResize="0"/>
          <p:nvPr/>
        </p:nvPicPr>
        <p:blipFill rotWithShape="1">
          <a:blip r:embed="rId3">
            <a:alphaModFix/>
          </a:blip>
          <a:srcRect b="0" l="0" r="0" t="0"/>
          <a:stretch/>
        </p:blipFill>
        <p:spPr>
          <a:xfrm rot="-5400000">
            <a:off x="5805487" y="2909887"/>
            <a:ext cx="6096000" cy="581025"/>
          </a:xfrm>
          <a:prstGeom prst="rect">
            <a:avLst/>
          </a:prstGeom>
          <a:noFill/>
          <a:ln>
            <a:noFill/>
          </a:ln>
        </p:spPr>
      </p:pic>
      <p:pic>
        <p:nvPicPr>
          <p:cNvPr descr="Mjg3NTE4Ng1200689302.gif flower divider / blomster linie / glitter image by lyksus" id="149" name="Google Shape;149;p19"/>
          <p:cNvPicPr preferRelativeResize="0"/>
          <p:nvPr/>
        </p:nvPicPr>
        <p:blipFill rotWithShape="1">
          <a:blip r:embed="rId3">
            <a:alphaModFix/>
          </a:blip>
          <a:srcRect b="0" l="0" r="0" t="0"/>
          <a:stretch/>
        </p:blipFill>
        <p:spPr>
          <a:xfrm>
            <a:off x="0" y="0"/>
            <a:ext cx="8610600" cy="581025"/>
          </a:xfrm>
          <a:prstGeom prst="rect">
            <a:avLst/>
          </a:prstGeom>
          <a:noFill/>
          <a:ln>
            <a:noFill/>
          </a:ln>
        </p:spPr>
      </p:pic>
      <p:pic>
        <p:nvPicPr>
          <p:cNvPr descr="Mjg3NTE4Ng1200689302.gif flower divider / blomster linie / glitter image by lyksus" id="150" name="Google Shape;150;p19"/>
          <p:cNvPicPr preferRelativeResize="0"/>
          <p:nvPr/>
        </p:nvPicPr>
        <p:blipFill rotWithShape="1">
          <a:blip r:embed="rId3">
            <a:alphaModFix/>
          </a:blip>
          <a:srcRect b="0" l="0" r="0" t="0"/>
          <a:stretch/>
        </p:blipFill>
        <p:spPr>
          <a:xfrm>
            <a:off x="381000" y="6048375"/>
            <a:ext cx="8229600" cy="80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ppt_w</p:attrName>
                                        </p:attrNameLst>
                                      </p:cBhvr>
                                      <p:tavLst>
                                        <p:tav fmla="" tm="0">
                                          <p:val>
                                            <p:strVal val="0"/>
                                          </p:val>
                                        </p:tav>
                                        <p:tav fmla="" tm="100000">
                                          <p:val>
                                            <p:strVal val="#ppt_w"/>
                                          </p:val>
                                        </p:tav>
                                      </p:tavLst>
                                    </p:anim>
                                    <p:anim calcmode="lin" valueType="num">
                                      <p:cBhvr additive="base">
                                        <p:cTn dur="500"/>
                                        <p:tgtEl>
                                          <p:spTgt spid="13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p:nvPr/>
        </p:nvSpPr>
        <p:spPr>
          <a:xfrm>
            <a:off x="8534400" y="6477000"/>
            <a:ext cx="609600" cy="381000"/>
          </a:xfrm>
          <a:custGeom>
            <a:rect b="b" l="l" r="r" t="t"/>
            <a:pathLst>
              <a:path extrusionOk="0" h="120000" w="120000">
                <a:moveTo>
                  <a:pt x="0" y="0"/>
                </a:moveTo>
                <a:lnTo>
                  <a:pt x="120000" y="0"/>
                </a:lnTo>
                <a:lnTo>
                  <a:pt x="120000" y="120000"/>
                </a:lnTo>
                <a:lnTo>
                  <a:pt x="0" y="120000"/>
                </a:lnTo>
                <a:close/>
                <a:moveTo>
                  <a:pt x="45937" y="60000"/>
                </a:moveTo>
                <a:lnTo>
                  <a:pt x="88125" y="15000"/>
                </a:lnTo>
                <a:lnTo>
                  <a:pt x="88125" y="105000"/>
                </a:lnTo>
                <a:close/>
                <a:moveTo>
                  <a:pt x="38906" y="15000"/>
                </a:moveTo>
                <a:lnTo>
                  <a:pt x="31875" y="15000"/>
                </a:lnTo>
                <a:lnTo>
                  <a:pt x="31875" y="105000"/>
                </a:lnTo>
                <a:lnTo>
                  <a:pt x="38906" y="105000"/>
                </a:lnTo>
                <a:close/>
              </a:path>
              <a:path extrusionOk="0" fill="darken" h="120000" w="120000">
                <a:moveTo>
                  <a:pt x="45937" y="60000"/>
                </a:moveTo>
                <a:lnTo>
                  <a:pt x="88125" y="15000"/>
                </a:lnTo>
                <a:lnTo>
                  <a:pt x="88125" y="105000"/>
                </a:lnTo>
                <a:close/>
                <a:moveTo>
                  <a:pt x="38906" y="15000"/>
                </a:moveTo>
                <a:lnTo>
                  <a:pt x="31875" y="15000"/>
                </a:lnTo>
                <a:lnTo>
                  <a:pt x="31875" y="105000"/>
                </a:lnTo>
                <a:lnTo>
                  <a:pt x="38906" y="105000"/>
                </a:lnTo>
                <a:close/>
              </a:path>
              <a:path extrusionOk="0" fill="none" h="120000" w="120000">
                <a:moveTo>
                  <a:pt x="45937" y="60000"/>
                </a:moveTo>
                <a:lnTo>
                  <a:pt x="88125" y="15000"/>
                </a:lnTo>
                <a:lnTo>
                  <a:pt x="88125" y="105000"/>
                </a:lnTo>
                <a:close/>
                <a:moveTo>
                  <a:pt x="38906" y="15000"/>
                </a:moveTo>
                <a:lnTo>
                  <a:pt x="38906" y="105000"/>
                </a:lnTo>
                <a:lnTo>
                  <a:pt x="31875" y="105000"/>
                </a:lnTo>
                <a:lnTo>
                  <a:pt x="31875"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56" name="Google Shape;156;p20"/>
          <p:cNvSpPr/>
          <p:nvPr/>
        </p:nvSpPr>
        <p:spPr>
          <a:xfrm>
            <a:off x="1676400" y="1600200"/>
            <a:ext cx="5562600" cy="4800600"/>
          </a:xfrm>
          <a:prstGeom prst="star8">
            <a:avLst>
              <a:gd fmla="val 37500" name="adj"/>
            </a:avLst>
          </a:prstGeom>
          <a:solidFill>
            <a:srgbClr val="FF33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CHÌA KHÓA MỞ HỘP QUÀ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CHÍNH LÀ LỜI GIẢI ĐÚNG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CỦA BÀI TOÁN SAU</a:t>
            </a:r>
            <a:endParaRPr/>
          </a:p>
        </p:txBody>
      </p:sp>
      <p:sp>
        <p:nvSpPr>
          <p:cNvPr id="157" name="Google Shape;157;p20"/>
          <p:cNvSpPr/>
          <p:nvPr/>
        </p:nvSpPr>
        <p:spPr>
          <a:xfrm>
            <a:off x="0" y="6172200"/>
            <a:ext cx="381000" cy="304800"/>
          </a:xfrm>
          <a:custGeom>
            <a:rect b="b" l="l" r="r" t="t"/>
            <a:pathLst>
              <a:path extrusionOk="0" h="120000" w="120000">
                <a:moveTo>
                  <a:pt x="0" y="0"/>
                </a:moveTo>
                <a:lnTo>
                  <a:pt x="120000" y="0"/>
                </a:lnTo>
                <a:lnTo>
                  <a:pt x="120000" y="120000"/>
                </a:lnTo>
                <a:lnTo>
                  <a:pt x="0" y="120000"/>
                </a:lnTo>
                <a:close/>
                <a:moveTo>
                  <a:pt x="78000" y="60000"/>
                </a:moveTo>
                <a:lnTo>
                  <a:pt x="24000" y="15000"/>
                </a:lnTo>
                <a:lnTo>
                  <a:pt x="24000" y="105000"/>
                </a:lnTo>
                <a:close/>
                <a:moveTo>
                  <a:pt x="87000" y="15000"/>
                </a:moveTo>
                <a:lnTo>
                  <a:pt x="96000" y="15000"/>
                </a:lnTo>
                <a:lnTo>
                  <a:pt x="96000" y="105000"/>
                </a:lnTo>
                <a:lnTo>
                  <a:pt x="87000" y="105000"/>
                </a:lnTo>
                <a:close/>
              </a:path>
              <a:path extrusionOk="0" fill="darken" h="120000" w="120000">
                <a:moveTo>
                  <a:pt x="78000" y="60000"/>
                </a:moveTo>
                <a:lnTo>
                  <a:pt x="24000" y="15000"/>
                </a:lnTo>
                <a:lnTo>
                  <a:pt x="24000" y="105000"/>
                </a:lnTo>
                <a:close/>
                <a:moveTo>
                  <a:pt x="87000" y="15000"/>
                </a:moveTo>
                <a:lnTo>
                  <a:pt x="96000" y="15000"/>
                </a:lnTo>
                <a:lnTo>
                  <a:pt x="96000" y="105000"/>
                </a:lnTo>
                <a:lnTo>
                  <a:pt x="87000" y="105000"/>
                </a:lnTo>
                <a:close/>
              </a:path>
              <a:path extrusionOk="0" fill="none" h="120000" w="120000">
                <a:moveTo>
                  <a:pt x="78000" y="60000"/>
                </a:moveTo>
                <a:lnTo>
                  <a:pt x="24000" y="105000"/>
                </a:lnTo>
                <a:lnTo>
                  <a:pt x="24000" y="15000"/>
                </a:lnTo>
                <a:close/>
                <a:moveTo>
                  <a:pt x="87000" y="15000"/>
                </a:moveTo>
                <a:lnTo>
                  <a:pt x="96000" y="15000"/>
                </a:lnTo>
                <a:lnTo>
                  <a:pt x="96000" y="105000"/>
                </a:lnTo>
                <a:lnTo>
                  <a:pt x="87000"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58" name="Google Shape;158;p20"/>
          <p:cNvSpPr txBox="1"/>
          <p:nvPr/>
        </p:nvSpPr>
        <p:spPr>
          <a:xfrm>
            <a:off x="304800" y="304800"/>
            <a:ext cx="8458200" cy="105251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2: Viết tập hợp các số là</a:t>
            </a:r>
            <a:endParaRPr/>
          </a:p>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 Bội của 7</a:t>
            </a:r>
            <a:endParaRPr/>
          </a:p>
        </p:txBody>
      </p:sp>
      <p:sp>
        <p:nvSpPr>
          <p:cNvPr id="159" name="Google Shape;159;p20"/>
          <p:cNvSpPr txBox="1"/>
          <p:nvPr/>
        </p:nvSpPr>
        <p:spPr>
          <a:xfrm>
            <a:off x="381000" y="1219200"/>
            <a:ext cx="84582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B(7) = {0; 7; 14; 21; 28;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6"/>
                                        </p:tgtEl>
                                      </p:cBhvr>
                                    </p:animEffect>
                                    <p:set>
                                      <p:cBhvr>
                                        <p:cTn dur="1" fill="hold">
                                          <p:stCondLst>
                                            <p:cond delay="500"/>
                                          </p:stCondLst>
                                        </p:cTn>
                                        <p:tgtEl>
                                          <p:spTgt spid="156"/>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FF"/>
        </a:solidFill>
      </p:bgPr>
    </p:bg>
    <p:spTree>
      <p:nvGrpSpPr>
        <p:cNvPr id="163" name="Shape 163"/>
        <p:cNvGrpSpPr/>
        <p:nvPr/>
      </p:nvGrpSpPr>
      <p:grpSpPr>
        <a:xfrm>
          <a:off x="0" y="0"/>
          <a:ext cx="0" cy="0"/>
          <a:chOff x="0" y="0"/>
          <a:chExt cx="0" cy="0"/>
        </a:xfrm>
      </p:grpSpPr>
      <p:sp>
        <p:nvSpPr>
          <p:cNvPr id="164" name="Google Shape;164;p21"/>
          <p:cNvSpPr txBox="1"/>
          <p:nvPr/>
        </p:nvSpPr>
        <p:spPr>
          <a:xfrm>
            <a:off x="228600" y="3429000"/>
            <a:ext cx="22098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65" name="Google Shape;165;p21"/>
          <p:cNvSpPr/>
          <p:nvPr/>
        </p:nvSpPr>
        <p:spPr>
          <a:xfrm>
            <a:off x="8229600" y="6324600"/>
            <a:ext cx="838200" cy="533400"/>
          </a:xfrm>
          <a:custGeom>
            <a:rect b="b" l="l" r="r" t="t"/>
            <a:pathLst>
              <a:path extrusionOk="0" h="120000" w="120000">
                <a:moveTo>
                  <a:pt x="0" y="0"/>
                </a:moveTo>
                <a:lnTo>
                  <a:pt x="120000" y="0"/>
                </a:lnTo>
                <a:lnTo>
                  <a:pt x="120000" y="120000"/>
                </a:lnTo>
                <a:lnTo>
                  <a:pt x="0" y="120000"/>
                </a:lnTo>
                <a:close/>
                <a:moveTo>
                  <a:pt x="45682" y="60000"/>
                </a:moveTo>
                <a:lnTo>
                  <a:pt x="88636" y="15000"/>
                </a:lnTo>
                <a:lnTo>
                  <a:pt x="88636" y="105000"/>
                </a:lnTo>
                <a:close/>
                <a:moveTo>
                  <a:pt x="38523" y="15000"/>
                </a:moveTo>
                <a:lnTo>
                  <a:pt x="31364" y="15000"/>
                </a:lnTo>
                <a:lnTo>
                  <a:pt x="31364" y="105000"/>
                </a:lnTo>
                <a:lnTo>
                  <a:pt x="38523" y="105000"/>
                </a:lnTo>
                <a:close/>
              </a:path>
              <a:path extrusionOk="0" fill="darken" h="120000" w="120000">
                <a:moveTo>
                  <a:pt x="45682" y="60000"/>
                </a:moveTo>
                <a:lnTo>
                  <a:pt x="88636" y="15000"/>
                </a:lnTo>
                <a:lnTo>
                  <a:pt x="88636" y="105000"/>
                </a:lnTo>
                <a:close/>
                <a:moveTo>
                  <a:pt x="38523" y="15000"/>
                </a:moveTo>
                <a:lnTo>
                  <a:pt x="31364" y="15000"/>
                </a:lnTo>
                <a:lnTo>
                  <a:pt x="31364" y="105000"/>
                </a:lnTo>
                <a:lnTo>
                  <a:pt x="38523" y="105000"/>
                </a:lnTo>
                <a:close/>
              </a:path>
              <a:path extrusionOk="0" fill="none" h="120000" w="120000">
                <a:moveTo>
                  <a:pt x="45682" y="60000"/>
                </a:moveTo>
                <a:lnTo>
                  <a:pt x="88636" y="15000"/>
                </a:lnTo>
                <a:lnTo>
                  <a:pt x="88636" y="105000"/>
                </a:lnTo>
                <a:close/>
                <a:moveTo>
                  <a:pt x="38523" y="15000"/>
                </a:moveTo>
                <a:lnTo>
                  <a:pt x="38523" y="105000"/>
                </a:lnTo>
                <a:lnTo>
                  <a:pt x="31364" y="105000"/>
                </a:lnTo>
                <a:lnTo>
                  <a:pt x="31364"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66" name="Google Shape;166;p21"/>
          <p:cNvSpPr/>
          <p:nvPr/>
        </p:nvSpPr>
        <p:spPr>
          <a:xfrm>
            <a:off x="1905000" y="1524000"/>
            <a:ext cx="5562600" cy="4800600"/>
          </a:xfrm>
          <a:prstGeom prst="star8">
            <a:avLst>
              <a:gd fmla="val 37500" name="adj"/>
            </a:avLst>
          </a:prstGeom>
          <a:solidFill>
            <a:srgbClr val="008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CHÌA KHÓA MỞ HỘP QUÀ </a:t>
            </a:r>
            <a:endParaRPr/>
          </a:p>
          <a:p>
            <a:pPr indent="0" lvl="0" marL="0" marR="0" rtl="0" algn="ctr">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CHÍNH LÀ LỜI GIẢI ĐÚNG </a:t>
            </a:r>
            <a:endParaRPr/>
          </a:p>
          <a:p>
            <a:pPr indent="0" lvl="0" marL="0" marR="0" rtl="0" algn="ctr">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CỦA BÀI TOÁN SAU</a:t>
            </a:r>
            <a:endParaRPr/>
          </a:p>
        </p:txBody>
      </p:sp>
      <p:sp>
        <p:nvSpPr>
          <p:cNvPr id="167" name="Google Shape;167;p21"/>
          <p:cNvSpPr/>
          <p:nvPr/>
        </p:nvSpPr>
        <p:spPr>
          <a:xfrm>
            <a:off x="0" y="5943600"/>
            <a:ext cx="609600" cy="457200"/>
          </a:xfrm>
          <a:custGeom>
            <a:rect b="b" l="l" r="r" t="t"/>
            <a:pathLst>
              <a:path extrusionOk="0" h="120000" w="120000">
                <a:moveTo>
                  <a:pt x="0" y="0"/>
                </a:moveTo>
                <a:lnTo>
                  <a:pt x="120000" y="0"/>
                </a:lnTo>
                <a:lnTo>
                  <a:pt x="120000" y="120000"/>
                </a:lnTo>
                <a:lnTo>
                  <a:pt x="0" y="120000"/>
                </a:lnTo>
                <a:close/>
                <a:moveTo>
                  <a:pt x="76875" y="60000"/>
                </a:moveTo>
                <a:lnTo>
                  <a:pt x="26250" y="15000"/>
                </a:lnTo>
                <a:lnTo>
                  <a:pt x="26250" y="105000"/>
                </a:lnTo>
                <a:close/>
                <a:moveTo>
                  <a:pt x="85313" y="15000"/>
                </a:moveTo>
                <a:lnTo>
                  <a:pt x="93750" y="15000"/>
                </a:lnTo>
                <a:lnTo>
                  <a:pt x="93750" y="105000"/>
                </a:lnTo>
                <a:lnTo>
                  <a:pt x="85313" y="105000"/>
                </a:lnTo>
                <a:close/>
              </a:path>
              <a:path extrusionOk="0" fill="darken" h="120000" w="120000">
                <a:moveTo>
                  <a:pt x="76875" y="60000"/>
                </a:moveTo>
                <a:lnTo>
                  <a:pt x="26250" y="15000"/>
                </a:lnTo>
                <a:lnTo>
                  <a:pt x="26250" y="105000"/>
                </a:lnTo>
                <a:close/>
                <a:moveTo>
                  <a:pt x="85313" y="15000"/>
                </a:moveTo>
                <a:lnTo>
                  <a:pt x="93750" y="15000"/>
                </a:lnTo>
                <a:lnTo>
                  <a:pt x="93750" y="105000"/>
                </a:lnTo>
                <a:lnTo>
                  <a:pt x="85313" y="105000"/>
                </a:lnTo>
                <a:close/>
              </a:path>
              <a:path extrusionOk="0" fill="none" h="120000" w="120000">
                <a:moveTo>
                  <a:pt x="76875" y="60000"/>
                </a:moveTo>
                <a:lnTo>
                  <a:pt x="26250" y="105000"/>
                </a:lnTo>
                <a:lnTo>
                  <a:pt x="26250" y="15000"/>
                </a:lnTo>
                <a:close/>
                <a:moveTo>
                  <a:pt x="85313" y="15000"/>
                </a:moveTo>
                <a:lnTo>
                  <a:pt x="93750" y="15000"/>
                </a:lnTo>
                <a:lnTo>
                  <a:pt x="93750" y="105000"/>
                </a:lnTo>
                <a:lnTo>
                  <a:pt x="85313"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68" name="Google Shape;168;p21"/>
          <p:cNvSpPr txBox="1"/>
          <p:nvPr/>
        </p:nvSpPr>
        <p:spPr>
          <a:xfrm>
            <a:off x="304800" y="304800"/>
            <a:ext cx="8458200" cy="105251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2: Viết tập hợp các số là</a:t>
            </a:r>
            <a:endParaRPr/>
          </a:p>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b) Ước của 18</a:t>
            </a:r>
            <a:endParaRPr/>
          </a:p>
        </p:txBody>
      </p:sp>
      <p:sp>
        <p:nvSpPr>
          <p:cNvPr id="169" name="Google Shape;169;p21"/>
          <p:cNvSpPr txBox="1"/>
          <p:nvPr/>
        </p:nvSpPr>
        <p:spPr>
          <a:xfrm>
            <a:off x="381000" y="1219200"/>
            <a:ext cx="8458200" cy="5730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Ư(18) = {1; 2; 3; 6; 9; 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ppt_w</p:attrName>
                                        </p:attrNameLst>
                                      </p:cBhvr>
                                      <p:tavLst>
                                        <p:tav fmla="" tm="0">
                                          <p:val>
                                            <p:strVal val="0"/>
                                          </p:val>
                                        </p:tav>
                                        <p:tav fmla="" tm="100000">
                                          <p:val>
                                            <p:strVal val="#ppt_w"/>
                                          </p:val>
                                        </p:tav>
                                      </p:tavLst>
                                    </p:anim>
                                    <p:anim calcmode="lin" valueType="num">
                                      <p:cBhvr additive="base">
                                        <p:cTn dur="5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6"/>
                                        </p:tgtEl>
                                      </p:cBhvr>
                                    </p:animEffect>
                                    <p:set>
                                      <p:cBhvr>
                                        <p:cTn dur="1" fill="hold">
                                          <p:stCondLst>
                                            <p:cond delay="500"/>
                                          </p:stCondLst>
                                        </p:cTn>
                                        <p:tgtEl>
                                          <p:spTgt spid="1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3" name="Shape 173"/>
        <p:cNvGrpSpPr/>
        <p:nvPr/>
      </p:nvGrpSpPr>
      <p:grpSpPr>
        <a:xfrm>
          <a:off x="0" y="0"/>
          <a:ext cx="0" cy="0"/>
          <a:chOff x="0" y="0"/>
          <a:chExt cx="0" cy="0"/>
        </a:xfrm>
      </p:grpSpPr>
      <p:sp>
        <p:nvSpPr>
          <p:cNvPr id="174" name="Google Shape;174;p22"/>
          <p:cNvSpPr/>
          <p:nvPr/>
        </p:nvSpPr>
        <p:spPr>
          <a:xfrm>
            <a:off x="8305800" y="6172200"/>
            <a:ext cx="762000" cy="609600"/>
          </a:xfrm>
          <a:custGeom>
            <a:rect b="b" l="l" r="r" t="t"/>
            <a:pathLst>
              <a:path extrusionOk="0" h="120000" w="120000">
                <a:moveTo>
                  <a:pt x="0" y="0"/>
                </a:moveTo>
                <a:lnTo>
                  <a:pt x="120000" y="0"/>
                </a:lnTo>
                <a:lnTo>
                  <a:pt x="120000" y="120000"/>
                </a:lnTo>
                <a:lnTo>
                  <a:pt x="0" y="120000"/>
                </a:lnTo>
                <a:close/>
                <a:moveTo>
                  <a:pt x="42000" y="60000"/>
                </a:moveTo>
                <a:lnTo>
                  <a:pt x="96000" y="15000"/>
                </a:lnTo>
                <a:lnTo>
                  <a:pt x="96000" y="105000"/>
                </a:lnTo>
                <a:close/>
                <a:moveTo>
                  <a:pt x="33000" y="15000"/>
                </a:moveTo>
                <a:lnTo>
                  <a:pt x="24000" y="15000"/>
                </a:lnTo>
                <a:lnTo>
                  <a:pt x="24000" y="105000"/>
                </a:lnTo>
                <a:lnTo>
                  <a:pt x="33000" y="105000"/>
                </a:lnTo>
                <a:close/>
              </a:path>
              <a:path extrusionOk="0" fill="darken" h="120000" w="120000">
                <a:moveTo>
                  <a:pt x="42000" y="60000"/>
                </a:moveTo>
                <a:lnTo>
                  <a:pt x="96000" y="15000"/>
                </a:lnTo>
                <a:lnTo>
                  <a:pt x="96000" y="105000"/>
                </a:lnTo>
                <a:close/>
                <a:moveTo>
                  <a:pt x="33000" y="15000"/>
                </a:moveTo>
                <a:lnTo>
                  <a:pt x="24000" y="15000"/>
                </a:lnTo>
                <a:lnTo>
                  <a:pt x="24000" y="105000"/>
                </a:lnTo>
                <a:lnTo>
                  <a:pt x="33000" y="105000"/>
                </a:lnTo>
                <a:close/>
              </a:path>
              <a:path extrusionOk="0" fill="none" h="120000" w="120000">
                <a:moveTo>
                  <a:pt x="42000" y="60000"/>
                </a:moveTo>
                <a:lnTo>
                  <a:pt x="96000" y="15000"/>
                </a:lnTo>
                <a:lnTo>
                  <a:pt x="96000" y="105000"/>
                </a:lnTo>
                <a:close/>
                <a:moveTo>
                  <a:pt x="33000" y="15000"/>
                </a:moveTo>
                <a:lnTo>
                  <a:pt x="33000" y="105000"/>
                </a:lnTo>
                <a:lnTo>
                  <a:pt x="24000" y="105000"/>
                </a:lnTo>
                <a:lnTo>
                  <a:pt x="24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75" name="Google Shape;175;p22"/>
          <p:cNvSpPr/>
          <p:nvPr/>
        </p:nvSpPr>
        <p:spPr>
          <a:xfrm>
            <a:off x="1447800" y="1524000"/>
            <a:ext cx="5562600" cy="4800600"/>
          </a:xfrm>
          <a:prstGeom prst="star8">
            <a:avLst>
              <a:gd fmla="val 37500" name="adj"/>
            </a:avLst>
          </a:prstGeom>
          <a:solidFill>
            <a:srgbClr val="FF33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CHÌA KHÓA MỞ HỘP QUÀ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CHÍNH LÀ LỜI GIẢI ĐÚNG </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CỦA BÀI TOÁN SAU</a:t>
            </a:r>
            <a:endParaRPr/>
          </a:p>
        </p:txBody>
      </p:sp>
      <p:sp>
        <p:nvSpPr>
          <p:cNvPr id="176" name="Google Shape;176;p22"/>
          <p:cNvSpPr/>
          <p:nvPr/>
        </p:nvSpPr>
        <p:spPr>
          <a:xfrm>
            <a:off x="0" y="5943600"/>
            <a:ext cx="609600" cy="533400"/>
          </a:xfrm>
          <a:custGeom>
            <a:rect b="b" l="l" r="r" t="t"/>
            <a:pathLst>
              <a:path extrusionOk="0" h="120000" w="120000">
                <a:moveTo>
                  <a:pt x="0" y="0"/>
                </a:moveTo>
                <a:lnTo>
                  <a:pt x="120000" y="0"/>
                </a:lnTo>
                <a:lnTo>
                  <a:pt x="120000" y="120000"/>
                </a:lnTo>
                <a:lnTo>
                  <a:pt x="0" y="120000"/>
                </a:lnTo>
                <a:close/>
                <a:moveTo>
                  <a:pt x="79688" y="60000"/>
                </a:moveTo>
                <a:lnTo>
                  <a:pt x="20625" y="15000"/>
                </a:lnTo>
                <a:lnTo>
                  <a:pt x="20625" y="105000"/>
                </a:lnTo>
                <a:close/>
                <a:moveTo>
                  <a:pt x="89531" y="15000"/>
                </a:moveTo>
                <a:lnTo>
                  <a:pt x="99375" y="15000"/>
                </a:lnTo>
                <a:lnTo>
                  <a:pt x="99375" y="105000"/>
                </a:lnTo>
                <a:lnTo>
                  <a:pt x="89531" y="105000"/>
                </a:lnTo>
                <a:close/>
              </a:path>
              <a:path extrusionOk="0" fill="darken" h="120000" w="120000">
                <a:moveTo>
                  <a:pt x="79688" y="60000"/>
                </a:moveTo>
                <a:lnTo>
                  <a:pt x="20625" y="15000"/>
                </a:lnTo>
                <a:lnTo>
                  <a:pt x="20625" y="105000"/>
                </a:lnTo>
                <a:close/>
                <a:moveTo>
                  <a:pt x="89531" y="15000"/>
                </a:moveTo>
                <a:lnTo>
                  <a:pt x="99375" y="15000"/>
                </a:lnTo>
                <a:lnTo>
                  <a:pt x="99375" y="105000"/>
                </a:lnTo>
                <a:lnTo>
                  <a:pt x="89531" y="105000"/>
                </a:lnTo>
                <a:close/>
              </a:path>
              <a:path extrusionOk="0" fill="none" h="120000" w="120000">
                <a:moveTo>
                  <a:pt x="79688" y="60000"/>
                </a:moveTo>
                <a:lnTo>
                  <a:pt x="20625" y="105000"/>
                </a:lnTo>
                <a:lnTo>
                  <a:pt x="20625" y="15000"/>
                </a:lnTo>
                <a:close/>
                <a:moveTo>
                  <a:pt x="89531" y="15000"/>
                </a:moveTo>
                <a:lnTo>
                  <a:pt x="99375" y="15000"/>
                </a:lnTo>
                <a:lnTo>
                  <a:pt x="99375" y="105000"/>
                </a:lnTo>
                <a:lnTo>
                  <a:pt x="89531"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77" name="Google Shape;177;p22"/>
          <p:cNvSpPr txBox="1"/>
          <p:nvPr/>
        </p:nvSpPr>
        <p:spPr>
          <a:xfrm>
            <a:off x="304800" y="304800"/>
            <a:ext cx="8458200" cy="105251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Bài 2: Viết tập hợp các số là</a:t>
            </a:r>
            <a:endParaRPr/>
          </a:p>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c) Bội nhỏ hơn 20 của 6</a:t>
            </a:r>
            <a:endParaRPr/>
          </a:p>
        </p:txBody>
      </p:sp>
      <p:sp>
        <p:nvSpPr>
          <p:cNvPr id="178" name="Google Shape;178;p22"/>
          <p:cNvSpPr txBox="1"/>
          <p:nvPr/>
        </p:nvSpPr>
        <p:spPr>
          <a:xfrm>
            <a:off x="381000" y="1219200"/>
            <a:ext cx="8458200" cy="10048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Tập hợp A các bội nhỏ hơn 20 của 6 là:</a:t>
            </a:r>
            <a:endParaRPr/>
          </a:p>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 = {0; 6; 12; 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5"/>
                                        </p:tgtEl>
                                      </p:cBhvr>
                                    </p:animEffect>
                                    <p:set>
                                      <p:cBhvr>
                                        <p:cTn dur="1" fill="hold">
                                          <p:stCondLst>
                                            <p:cond delay="500"/>
                                          </p:stCondLst>
                                        </p:cTn>
                                        <p:tgtEl>
                                          <p:spTgt spid="1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nvSpPr>
        <p:spPr>
          <a:xfrm>
            <a:off x="9677400" y="6553200"/>
            <a:ext cx="6096000" cy="457200"/>
          </a:xfrm>
          <a:prstGeom prst="rect">
            <a:avLst/>
          </a:prstGeom>
          <a:noFill/>
          <a:ln>
            <a:noFill/>
          </a:ln>
          <a:effectLst>
            <a:outerShdw blurRad="63500" dir="135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99FF"/>
              </a:buClr>
              <a:buSzPts val="2400"/>
              <a:buFont typeface="Arial Narrow"/>
              <a:buNone/>
            </a:pPr>
            <a:r>
              <a:rPr b="0" i="0" lang="en-US" sz="2400" u="none">
                <a:solidFill>
                  <a:srgbClr val="6699FF"/>
                </a:solidFill>
                <a:latin typeface="Arial Narrow"/>
                <a:ea typeface="Arial Narrow"/>
                <a:cs typeface="Arial Narrow"/>
                <a:sym typeface="Arial Narrow"/>
              </a:rPr>
              <a:t> </a:t>
            </a:r>
            <a:endParaRPr/>
          </a:p>
        </p:txBody>
      </p:sp>
      <p:pic>
        <p:nvPicPr>
          <p:cNvPr id="184" name="Google Shape;184;p23"/>
          <p:cNvPicPr preferRelativeResize="0"/>
          <p:nvPr>
            <p:ph idx="1" type="body"/>
          </p:nvPr>
        </p:nvPicPr>
        <p:blipFill rotWithShape="1">
          <a:blip r:embed="rId3">
            <a:alphaModFix/>
          </a:blip>
          <a:srcRect b="0" l="0" r="0" t="0"/>
          <a:stretch/>
        </p:blipFill>
        <p:spPr>
          <a:xfrm>
            <a:off x="-141287" y="6858000"/>
            <a:ext cx="282575" cy="304800"/>
          </a:xfrm>
          <a:prstGeom prst="rect">
            <a:avLst/>
          </a:prstGeom>
          <a:noFill/>
          <a:ln>
            <a:noFill/>
          </a:ln>
        </p:spPr>
      </p:pic>
      <p:sp>
        <p:nvSpPr>
          <p:cNvPr id="185" name="Google Shape;185;p23"/>
          <p:cNvSpPr/>
          <p:nvPr/>
        </p:nvSpPr>
        <p:spPr>
          <a:xfrm>
            <a:off x="8763000" y="6477000"/>
            <a:ext cx="609600" cy="685800"/>
          </a:xfrm>
          <a:custGeom>
            <a:rect b="b" l="l" r="r" t="t"/>
            <a:pathLst>
              <a:path extrusionOk="0" h="120000" w="120000">
                <a:moveTo>
                  <a:pt x="0" y="0"/>
                </a:moveTo>
                <a:lnTo>
                  <a:pt x="120000" y="0"/>
                </a:lnTo>
                <a:lnTo>
                  <a:pt x="120000" y="120000"/>
                </a:lnTo>
                <a:lnTo>
                  <a:pt x="0" y="120000"/>
                </a:lnTo>
                <a:close/>
                <a:moveTo>
                  <a:pt x="37500" y="60000"/>
                </a:moveTo>
                <a:lnTo>
                  <a:pt x="105000" y="20000"/>
                </a:lnTo>
                <a:lnTo>
                  <a:pt x="105000" y="100000"/>
                </a:lnTo>
                <a:close/>
                <a:moveTo>
                  <a:pt x="26250" y="20000"/>
                </a:moveTo>
                <a:lnTo>
                  <a:pt x="15000" y="20000"/>
                </a:lnTo>
                <a:lnTo>
                  <a:pt x="15000" y="100000"/>
                </a:lnTo>
                <a:lnTo>
                  <a:pt x="26250" y="100000"/>
                </a:lnTo>
                <a:close/>
              </a:path>
              <a:path extrusionOk="0" fill="darken" h="120000" w="120000">
                <a:moveTo>
                  <a:pt x="37500" y="60000"/>
                </a:moveTo>
                <a:lnTo>
                  <a:pt x="105000" y="20000"/>
                </a:lnTo>
                <a:lnTo>
                  <a:pt x="105000" y="100000"/>
                </a:lnTo>
                <a:close/>
                <a:moveTo>
                  <a:pt x="26250" y="20000"/>
                </a:moveTo>
                <a:lnTo>
                  <a:pt x="15000" y="20000"/>
                </a:lnTo>
                <a:lnTo>
                  <a:pt x="15000" y="100000"/>
                </a:lnTo>
                <a:lnTo>
                  <a:pt x="26250" y="100000"/>
                </a:lnTo>
                <a:close/>
              </a:path>
              <a:path extrusionOk="0" fill="none" h="120000" w="120000">
                <a:moveTo>
                  <a:pt x="37500" y="60000"/>
                </a:moveTo>
                <a:lnTo>
                  <a:pt x="105000" y="20000"/>
                </a:lnTo>
                <a:lnTo>
                  <a:pt x="105000" y="100000"/>
                </a:lnTo>
                <a:close/>
                <a:moveTo>
                  <a:pt x="26250" y="20000"/>
                </a:moveTo>
                <a:lnTo>
                  <a:pt x="26250" y="100000"/>
                </a:lnTo>
                <a:lnTo>
                  <a:pt x="15000" y="100000"/>
                </a:lnTo>
                <a:lnTo>
                  <a:pt x="15000" y="20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grpSp>
        <p:nvGrpSpPr>
          <p:cNvPr id="186" name="Google Shape;186;p23"/>
          <p:cNvGrpSpPr/>
          <p:nvPr/>
        </p:nvGrpSpPr>
        <p:grpSpPr>
          <a:xfrm>
            <a:off x="76200" y="304800"/>
            <a:ext cx="8686800" cy="6629400"/>
            <a:chOff x="0" y="48"/>
            <a:chExt cx="5472" cy="4176"/>
          </a:xfrm>
        </p:grpSpPr>
        <p:sp>
          <p:nvSpPr>
            <p:cNvPr id="187" name="Google Shape;187;p23"/>
            <p:cNvSpPr txBox="1"/>
            <p:nvPr/>
          </p:nvSpPr>
          <p:spPr>
            <a:xfrm>
              <a:off x="0" y="48"/>
              <a:ext cx="5472" cy="4128"/>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88" name="Google Shape;188;p23"/>
            <p:cNvSpPr/>
            <p:nvPr/>
          </p:nvSpPr>
          <p:spPr>
            <a:xfrm>
              <a:off x="432" y="576"/>
              <a:ext cx="4704" cy="3648"/>
            </a:xfrm>
            <a:prstGeom prst="star8">
              <a:avLst>
                <a:gd fmla="val 37500" name="adj"/>
              </a:avLst>
            </a:prstGeom>
            <a:solidFill>
              <a:srgbClr val="FF33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600"/>
                <a:buFont typeface="Times New Roman"/>
                <a:buNone/>
              </a:pPr>
              <a:r>
                <a:t/>
              </a:r>
              <a:endParaRPr b="1" i="1" sz="36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720"/>
                </a:spcBef>
                <a:spcAft>
                  <a:spcPts val="0"/>
                </a:spcAft>
                <a:buClr>
                  <a:schemeClr val="dk1"/>
                </a:buClr>
                <a:buSzPts val="3600"/>
                <a:buFont typeface="Times New Roman"/>
                <a:buNone/>
              </a:pPr>
              <a:r>
                <a:rPr b="1" i="1" lang="en-US" sz="3600" u="none">
                  <a:solidFill>
                    <a:schemeClr val="dk1"/>
                  </a:solidFill>
                  <a:latin typeface="Times New Roman"/>
                  <a:ea typeface="Times New Roman"/>
                  <a:cs typeface="Times New Roman"/>
                  <a:sym typeface="Times New Roman"/>
                </a:rPr>
                <a:t> CHÌA KHÓA MỞ HỘP QUÀ CHÍNH LÀ LỜI GIẢI ĐÚNG CỦA BÀI TOÁN SAU</a:t>
              </a:r>
              <a:endParaRPr/>
            </a:p>
          </p:txBody>
        </p:sp>
      </p:grpSp>
      <p:sp>
        <p:nvSpPr>
          <p:cNvPr id="189" name="Google Shape;189;p23"/>
          <p:cNvSpPr/>
          <p:nvPr/>
        </p:nvSpPr>
        <p:spPr>
          <a:xfrm>
            <a:off x="228600" y="5867400"/>
            <a:ext cx="685800" cy="457200"/>
          </a:xfrm>
          <a:custGeom>
            <a:rect b="b" l="l" r="r" t="t"/>
            <a:pathLst>
              <a:path extrusionOk="0" h="120000" w="120000">
                <a:moveTo>
                  <a:pt x="0" y="0"/>
                </a:moveTo>
                <a:lnTo>
                  <a:pt x="120000" y="0"/>
                </a:lnTo>
                <a:lnTo>
                  <a:pt x="120000" y="120000"/>
                </a:lnTo>
                <a:lnTo>
                  <a:pt x="0" y="120000"/>
                </a:lnTo>
                <a:close/>
                <a:moveTo>
                  <a:pt x="75000" y="60000"/>
                </a:moveTo>
                <a:lnTo>
                  <a:pt x="30000" y="15000"/>
                </a:lnTo>
                <a:lnTo>
                  <a:pt x="30000" y="105000"/>
                </a:lnTo>
                <a:close/>
                <a:moveTo>
                  <a:pt x="82500" y="15000"/>
                </a:moveTo>
                <a:lnTo>
                  <a:pt x="90000" y="15000"/>
                </a:lnTo>
                <a:lnTo>
                  <a:pt x="90000" y="105000"/>
                </a:lnTo>
                <a:lnTo>
                  <a:pt x="82500" y="105000"/>
                </a:lnTo>
                <a:close/>
              </a:path>
              <a:path extrusionOk="0" fill="darken" h="120000" w="120000">
                <a:moveTo>
                  <a:pt x="75000" y="60000"/>
                </a:moveTo>
                <a:lnTo>
                  <a:pt x="30000" y="15000"/>
                </a:lnTo>
                <a:lnTo>
                  <a:pt x="30000" y="105000"/>
                </a:lnTo>
                <a:close/>
                <a:moveTo>
                  <a:pt x="82500" y="15000"/>
                </a:moveTo>
                <a:lnTo>
                  <a:pt x="90000" y="15000"/>
                </a:lnTo>
                <a:lnTo>
                  <a:pt x="90000" y="105000"/>
                </a:lnTo>
                <a:lnTo>
                  <a:pt x="82500" y="105000"/>
                </a:lnTo>
                <a:close/>
              </a:path>
              <a:path extrusionOk="0" fill="none" h="120000" w="120000">
                <a:moveTo>
                  <a:pt x="75000" y="60000"/>
                </a:moveTo>
                <a:lnTo>
                  <a:pt x="30000" y="105000"/>
                </a:lnTo>
                <a:lnTo>
                  <a:pt x="30000" y="15000"/>
                </a:lnTo>
                <a:close/>
                <a:moveTo>
                  <a:pt x="82500" y="15000"/>
                </a:moveTo>
                <a:lnTo>
                  <a:pt x="90000" y="15000"/>
                </a:lnTo>
                <a:lnTo>
                  <a:pt x="90000" y="105000"/>
                </a:lnTo>
                <a:lnTo>
                  <a:pt x="82500"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baseline="30000" i="0" sz="1800" u="none">
              <a:solidFill>
                <a:schemeClr val="dk1"/>
              </a:solidFill>
              <a:latin typeface="Times New Roman"/>
              <a:ea typeface="Times New Roman"/>
              <a:cs typeface="Times New Roman"/>
              <a:sym typeface="Times New Roman"/>
            </a:endParaRPr>
          </a:p>
        </p:txBody>
      </p:sp>
      <p:sp>
        <p:nvSpPr>
          <p:cNvPr id="190" name="Google Shape;190;p23"/>
          <p:cNvSpPr txBox="1"/>
          <p:nvPr/>
        </p:nvSpPr>
        <p:spPr>
          <a:xfrm>
            <a:off x="304800" y="304800"/>
            <a:ext cx="8458200" cy="105251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Bài 2: Viết tập hợp các số là</a:t>
            </a:r>
            <a:endParaRPr/>
          </a:p>
          <a:p>
            <a:pPr indent="0" lvl="0" marL="0" marR="0" rtl="0" algn="l">
              <a:lnSpc>
                <a:spcPct val="13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d) Ước lớn hơn 5 của 24</a:t>
            </a:r>
            <a:endParaRPr/>
          </a:p>
        </p:txBody>
      </p:sp>
      <p:sp>
        <p:nvSpPr>
          <p:cNvPr id="191" name="Google Shape;191;p23"/>
          <p:cNvSpPr txBox="1"/>
          <p:nvPr/>
        </p:nvSpPr>
        <p:spPr>
          <a:xfrm>
            <a:off x="381000" y="1219200"/>
            <a:ext cx="8458200" cy="105251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a:t>
            </a:r>
            <a:r>
              <a:rPr b="1" i="0" lang="en-US" sz="2400" u="none">
                <a:solidFill>
                  <a:schemeClr val="dk1"/>
                </a:solidFill>
                <a:latin typeface="Times New Roman"/>
                <a:ea typeface="Times New Roman"/>
                <a:cs typeface="Times New Roman"/>
                <a:sym typeface="Times New Roman"/>
              </a:rPr>
              <a:t>Tập hợp B các ước lớn hơn 5 của 24 là:</a:t>
            </a:r>
            <a:endParaRPr/>
          </a:p>
          <a:p>
            <a:pPr indent="0" lvl="0" marL="0" marR="0" rtl="0" algn="l">
              <a:lnSpc>
                <a:spcPct val="13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B = {6; 8; 12; 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G_Diagram_002">
  <a:themeElements>
    <a:clrScheme name="TG_Diagram_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